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77" r:id="rId2"/>
    <p:sldId id="382" r:id="rId3"/>
    <p:sldId id="392" r:id="rId4"/>
    <p:sldId id="393" r:id="rId5"/>
    <p:sldId id="337" r:id="rId6"/>
    <p:sldId id="404" r:id="rId7"/>
    <p:sldId id="385" r:id="rId8"/>
    <p:sldId id="405" r:id="rId9"/>
    <p:sldId id="394" r:id="rId10"/>
    <p:sldId id="395" r:id="rId11"/>
    <p:sldId id="400" r:id="rId12"/>
    <p:sldId id="397" r:id="rId13"/>
    <p:sldId id="396" r:id="rId14"/>
    <p:sldId id="406" r:id="rId15"/>
    <p:sldId id="413" r:id="rId16"/>
    <p:sldId id="407" r:id="rId17"/>
    <p:sldId id="398" r:id="rId18"/>
    <p:sldId id="422" r:id="rId19"/>
    <p:sldId id="424" r:id="rId20"/>
    <p:sldId id="423" r:id="rId21"/>
    <p:sldId id="425" r:id="rId22"/>
    <p:sldId id="426" r:id="rId23"/>
    <p:sldId id="427" r:id="rId24"/>
    <p:sldId id="402" r:id="rId25"/>
    <p:sldId id="408" r:id="rId26"/>
    <p:sldId id="428" r:id="rId27"/>
    <p:sldId id="433" r:id="rId28"/>
    <p:sldId id="429" r:id="rId29"/>
    <p:sldId id="430" r:id="rId30"/>
    <p:sldId id="431" r:id="rId31"/>
    <p:sldId id="432" r:id="rId32"/>
    <p:sldId id="34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02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1938" y="-96"/>
      </p:cViewPr>
      <p:guideLst>
        <p:guide orient="horz" pos="2145"/>
        <p:guide pos="243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44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image" Target="../media/image6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12A6F-B539-45D3-8E95-B07DD689C25D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7AF16-742C-48E6-B200-13E3B76E3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74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F07CE9-D419-44E8-BF33-EBE1B6184FF8}" type="slidenum">
              <a:rPr lang="en-US" altLang="en-US" sz="1200" smtClean="0"/>
              <a:pPr eaLnBrk="1" hangingPunct="1"/>
              <a:t>1</a:t>
            </a:fld>
            <a:endParaRPr lang="en-US" altLang="en-US" sz="120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35C065-5CE6-47B8-8758-E5AE5701A783}" type="slidenum">
              <a:rPr lang="en-US"/>
              <a:pPr/>
              <a:t>19</a:t>
            </a:fld>
            <a:endParaRPr lang="en-US"/>
          </a:p>
        </p:txBody>
      </p:sp>
      <p:sp>
        <p:nvSpPr>
          <p:cNvPr id="40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AF0F11-5226-476E-A71A-3A6A9FE470A0}" type="slidenum">
              <a:rPr lang="en-US"/>
              <a:pPr/>
              <a:t>20</a:t>
            </a:fld>
            <a:endParaRPr lang="en-US"/>
          </a:p>
        </p:txBody>
      </p:sp>
      <p:sp>
        <p:nvSpPr>
          <p:cNvPr id="42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1200">
                <a:solidFill>
                  <a:schemeClr val="tx1"/>
                </a:solidFill>
                <a:latin typeface="Gill Sans" charset="0"/>
                <a:ea typeface="MS PGothic" pitchFamily="34" charset="-128"/>
              </a:defRPr>
            </a:lvl1pPr>
            <a:lvl2pPr marL="742950" indent="-285750" algn="l" eaLnBrk="0" hangingPunct="0">
              <a:defRPr sz="1200">
                <a:solidFill>
                  <a:schemeClr val="tx1"/>
                </a:solidFill>
                <a:latin typeface="Gill Sans" charset="0"/>
                <a:ea typeface="MS PGothic" pitchFamily="34" charset="-128"/>
              </a:defRPr>
            </a:lvl2pPr>
            <a:lvl3pPr marL="1143000" indent="-228600" algn="l" eaLnBrk="0" hangingPunct="0">
              <a:defRPr sz="1200">
                <a:solidFill>
                  <a:schemeClr val="tx1"/>
                </a:solidFill>
                <a:latin typeface="Gill Sans" charset="0"/>
                <a:ea typeface="MS PGothic" pitchFamily="34" charset="-128"/>
              </a:defRPr>
            </a:lvl3pPr>
            <a:lvl4pPr marL="1600200" indent="-228600" algn="l" eaLnBrk="0" hangingPunct="0">
              <a:defRPr sz="1200">
                <a:solidFill>
                  <a:schemeClr val="tx1"/>
                </a:solidFill>
                <a:latin typeface="Gill Sans" charset="0"/>
                <a:ea typeface="MS PGothic" pitchFamily="34" charset="-128"/>
              </a:defRPr>
            </a:lvl4pPr>
            <a:lvl5pPr marL="2057400" indent="-228600" algn="l" eaLnBrk="0" hangingPunct="0">
              <a:defRPr sz="1200">
                <a:solidFill>
                  <a:schemeClr val="tx1"/>
                </a:solidFill>
                <a:latin typeface="Gill San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MS PGothic" pitchFamily="34" charset="-128"/>
              </a:defRPr>
            </a:lvl9pPr>
          </a:lstStyle>
          <a:p>
            <a:pPr algn="ctr" eaLnBrk="1" hangingPunct="1"/>
            <a:fld id="{A76FDD65-C2D2-41A5-8BDC-B92E29239430}" type="slidenum">
              <a:rPr lang="en-US" altLang="en-US">
                <a:latin typeface="Arial" pitchFamily="34" charset="0"/>
                <a:ea typeface="ヒラギノ角ゴ ProN W3" charset="-128"/>
              </a:rPr>
              <a:pPr algn="ctr" eaLnBrk="1" hangingPunct="1"/>
              <a:t>2</a:t>
            </a:fld>
            <a:endParaRPr lang="en-US" altLang="en-US">
              <a:latin typeface="Arial" pitchFamily="34" charset="0"/>
              <a:ea typeface="ヒラギノ角ゴ ProN W3" charset="-128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EDEB52E-52C3-41D8-9979-B65A19F070EE}" type="slidenum">
              <a:rPr lang="en-US" altLang="en-US" sz="1200" smtClean="0"/>
              <a:pPr eaLnBrk="1" hangingPunct="1"/>
              <a:t>3</a:t>
            </a:fld>
            <a:endParaRPr lang="en-US" altLang="en-US" sz="120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4E28AA7-C17B-42D1-A0DB-F8056084A9C6}" type="slidenum">
              <a:rPr lang="en-US"/>
              <a:pPr algn="r"/>
              <a:t>9</a:t>
            </a:fld>
            <a:endParaRPr lang="en-US"/>
          </a:p>
        </p:txBody>
      </p:sp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931999B8-2016-4EE9-B356-83CE06646F14}" type="slidenum">
              <a:rPr lang="en-US">
                <a:latin typeface="Times" pitchFamily="18" charset="0"/>
              </a:rPr>
              <a:pPr algn="r" eaLnBrk="0" hangingPunct="0"/>
              <a:t>9</a:t>
            </a:fld>
            <a:endParaRPr lang="en-US">
              <a:latin typeface="Times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941CF45-3A12-4098-8753-48ACC755FBBB}" type="slidenum">
              <a:rPr lang="en-US" altLang="en-US" sz="1200" smtClean="0"/>
              <a:pPr eaLnBrk="1" hangingPunct="1"/>
              <a:t>11</a:t>
            </a:fld>
            <a:endParaRPr lang="en-US" altLang="en-US" sz="120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98EAFFE-D065-403A-925A-9692DC2CF255}" type="slidenum">
              <a:rPr lang="en-US" altLang="en-US" sz="1200" smtClean="0"/>
              <a:pPr eaLnBrk="1" hangingPunct="1"/>
              <a:t>12</a:t>
            </a:fld>
            <a:endParaRPr lang="en-US" altLang="en-US" sz="120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700">
                <a:solidFill>
                  <a:schemeClr val="tx1"/>
                </a:solidFill>
                <a:latin typeface="Gill Sans" charset="0"/>
                <a:ea typeface="MS PGothic" pitchFamily="34" charset="-128"/>
              </a:defRPr>
            </a:lvl1pPr>
            <a:lvl2pPr marL="742950" indent="-285750" algn="l" eaLnBrk="0" hangingPunct="0">
              <a:defRPr sz="700">
                <a:solidFill>
                  <a:schemeClr val="tx1"/>
                </a:solidFill>
                <a:latin typeface="Gill Sans" charset="0"/>
                <a:ea typeface="MS PGothic" pitchFamily="34" charset="-128"/>
              </a:defRPr>
            </a:lvl2pPr>
            <a:lvl3pPr marL="1143000" indent="-228600" algn="l" eaLnBrk="0" hangingPunct="0">
              <a:defRPr sz="700">
                <a:solidFill>
                  <a:schemeClr val="tx1"/>
                </a:solidFill>
                <a:latin typeface="Gill Sans" charset="0"/>
                <a:ea typeface="MS PGothic" pitchFamily="34" charset="-128"/>
              </a:defRPr>
            </a:lvl3pPr>
            <a:lvl4pPr marL="1600200" indent="-228600" algn="l" eaLnBrk="0" hangingPunct="0">
              <a:defRPr sz="700">
                <a:solidFill>
                  <a:schemeClr val="tx1"/>
                </a:solidFill>
                <a:latin typeface="Gill Sans" charset="0"/>
                <a:ea typeface="MS PGothic" pitchFamily="34" charset="-128"/>
              </a:defRPr>
            </a:lvl4pPr>
            <a:lvl5pPr marL="2057400" indent="-228600" algn="l" eaLnBrk="0" hangingPunct="0">
              <a:defRPr sz="700">
                <a:solidFill>
                  <a:schemeClr val="tx1"/>
                </a:solidFill>
                <a:latin typeface="Gill San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Gill San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Gill San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Gill San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Gill Sans" charset="0"/>
                <a:ea typeface="MS PGothic" pitchFamily="34" charset="-128"/>
              </a:defRPr>
            </a:lvl9pPr>
          </a:lstStyle>
          <a:p>
            <a:pPr algn="ctr" eaLnBrk="1" hangingPunct="1"/>
            <a:fld id="{9036935F-FEC5-45A5-AE84-5608B438D224}" type="slidenum">
              <a:rPr lang="en-US" altLang="en-US" sz="1200">
                <a:latin typeface="Arial" pitchFamily="34" charset="0"/>
                <a:ea typeface="ヒラギノ角ゴ ProN W3" charset="-128"/>
              </a:rPr>
              <a:pPr algn="ctr" eaLnBrk="1" hangingPunct="1"/>
              <a:t>17</a:t>
            </a:fld>
            <a:endParaRPr lang="en-US" altLang="en-US" sz="1200">
              <a:latin typeface="Arial" pitchFamily="34" charset="0"/>
              <a:ea typeface="ヒラギノ角ゴ ProN W3" charset="-128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20387B-3B33-4C04-9DF6-38A993BE19E1}" type="slidenum">
              <a:rPr lang="en-US"/>
              <a:pPr/>
              <a:t>18</a:t>
            </a:fld>
            <a:endParaRPr lang="en-US"/>
          </a:p>
        </p:txBody>
      </p:sp>
      <p:sp>
        <p:nvSpPr>
          <p:cNvPr id="41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1A61B-136F-45CE-AF1F-B33DBC562898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53A0-FA40-4AFE-A3B3-211F16383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701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1A61B-136F-45CE-AF1F-B33DBC562898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53A0-FA40-4AFE-A3B3-211F16383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352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1A61B-136F-45CE-AF1F-B33DBC562898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53A0-FA40-4AFE-A3B3-211F16383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330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326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863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8F113-A37E-4E9B-A2AB-38857F52A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135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ck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302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9515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1A61B-136F-45CE-AF1F-B33DBC562898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53A0-FA40-4AFE-A3B3-211F16383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290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1A61B-136F-45CE-AF1F-B33DBC562898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53A0-FA40-4AFE-A3B3-211F16383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99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1A61B-136F-45CE-AF1F-B33DBC562898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53A0-FA40-4AFE-A3B3-211F16383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95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1A61B-136F-45CE-AF1F-B33DBC562898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53A0-FA40-4AFE-A3B3-211F16383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5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1A61B-136F-45CE-AF1F-B33DBC562898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53A0-FA40-4AFE-A3B3-211F16383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11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1A61B-136F-45CE-AF1F-B33DBC562898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53A0-FA40-4AFE-A3B3-211F16383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877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1A61B-136F-45CE-AF1F-B33DBC562898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53A0-FA40-4AFE-A3B3-211F16383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1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1A61B-136F-45CE-AF1F-B33DBC562898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53A0-FA40-4AFE-A3B3-211F16383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34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1A61B-136F-45CE-AF1F-B33DBC562898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453A0-FA40-4AFE-A3B3-211F16383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51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7" r:id="rId13"/>
    <p:sldLayoutId id="2147483669" r:id="rId14"/>
    <p:sldLayoutId id="2147483671" r:id="rId15"/>
    <p:sldLayoutId id="2147483672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ba.mit.edu/media/logo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6.xml"/><Relationship Id="rId6" Type="http://schemas.openxmlformats.org/officeDocument/2006/relationships/hyperlink" Target="http://www.webenweb.co.uk/museum/comps.htm" TargetMode="External"/><Relationship Id="rId5" Type="http://schemas.openxmlformats.org/officeDocument/2006/relationships/image" Target="../media/image48.jpeg"/><Relationship Id="rId4" Type="http://schemas.openxmlformats.org/officeDocument/2006/relationships/hyperlink" Target="http://www.chipsetc.com/the-transistor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2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4.png"/><Relationship Id="rId7" Type="http://schemas.openxmlformats.org/officeDocument/2006/relationships/image" Target="../media/image5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11" Type="http://schemas.openxmlformats.org/officeDocument/2006/relationships/image" Target="../media/image60.jpeg"/><Relationship Id="rId5" Type="http://schemas.openxmlformats.org/officeDocument/2006/relationships/image" Target="../media/image1.jpeg"/><Relationship Id="rId10" Type="http://schemas.openxmlformats.org/officeDocument/2006/relationships/image" Target="../media/image59.png"/><Relationship Id="rId4" Type="http://schemas.openxmlformats.org/officeDocument/2006/relationships/hyperlink" Target="http://cba.mit.edu/media/logos/" TargetMode="External"/><Relationship Id="rId9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67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66.png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2.png"/><Relationship Id="rId4" Type="http://schemas.openxmlformats.org/officeDocument/2006/relationships/image" Target="../media/image8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Relationship Id="rId9" Type="http://schemas.openxmlformats.org/officeDocument/2006/relationships/image" Target="../media/image7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Joe\Downloads\radical_synchronization_640x424.mp4" TargetMode="External"/><Relationship Id="rId1" Type="http://schemas.openxmlformats.org/officeDocument/2006/relationships/video" Target="file:///C:\Users\Joe\Downloads\brepressilator-01-bwfluor%20(1).avi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7.jpeg"/><Relationship Id="rId3" Type="http://schemas.openxmlformats.org/officeDocument/2006/relationships/hyperlink" Target="http://commons.wikimedia.org/wiki/File:Chymotrypsin_enzyme.png" TargetMode="External"/><Relationship Id="rId7" Type="http://schemas.openxmlformats.org/officeDocument/2006/relationships/hyperlink" Target="http://commons.wikimedia.org/wiki/File:1ESR_Human_Monocyte_Chemotactic_Protein-2_01.png" TargetMode="External"/><Relationship Id="rId12" Type="http://schemas.openxmlformats.org/officeDocument/2006/relationships/hyperlink" Target="http://cba.mit.edu/media/logos/" TargetMode="External"/><Relationship Id="rId2" Type="http://schemas.openxmlformats.org/officeDocument/2006/relationships/hyperlink" Target="http://www.ncbi.nlm.nih.gov/pmc/articles/PMC2238942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hyperlink" Target="http://commons.wikimedia.org/wiki/File:CallystatinA-modular.jpg" TargetMode="External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hyperlink" Target="http://commons.wikimedia.org/wiki/File:Halo_genome.jpg" TargetMode="External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2.pn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pn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Relationship Id="rId14" Type="http://schemas.openxmlformats.org/officeDocument/2006/relationships/image" Target="../media/image4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hyperlink" Target="http://www.national.com/company/pressroom/gallery/graphics/full_sized/06_rgb.jpg" TargetMode="External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hyperlink" Target="http://commons.wikimedia.org/wiki/File:InternalIntegratedCircuit2.JPG" TargetMode="Externa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-31336" y="6176866"/>
            <a:ext cx="9175336" cy="400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4" rIns="91429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rgbClr val="FFC000"/>
                </a:solidFill>
                <a:latin typeface="Times New Roman" pitchFamily="18" charset="0"/>
              </a:rPr>
              <a:t>MIT Molecular Machines </a:t>
            </a:r>
            <a:r>
              <a:rPr lang="en-US" altLang="en-US" sz="2000" b="1" dirty="0" smtClean="0">
                <a:solidFill>
                  <a:srgbClr val="FFC000"/>
                </a:solidFill>
                <a:latin typeface="Times New Roman" pitchFamily="18" charset="0"/>
              </a:rPr>
              <a:t>(</a:t>
            </a:r>
            <a:r>
              <a:rPr lang="en-US" altLang="en-US" sz="2000" b="1" dirty="0">
                <a:solidFill>
                  <a:srgbClr val="FFC000"/>
                </a:solidFill>
                <a:latin typeface="Times New Roman" pitchFamily="18" charset="0"/>
              </a:rPr>
              <a:t>Jacobson) </a:t>
            </a:r>
            <a:r>
              <a:rPr lang="en-US" altLang="en-US" sz="2000" b="1" dirty="0" smtClean="0">
                <a:solidFill>
                  <a:srgbClr val="FFC000"/>
                </a:solidFill>
                <a:latin typeface="Times New Roman" pitchFamily="18" charset="0"/>
              </a:rPr>
              <a:t>Group -   jacobson@media.mit.edu</a:t>
            </a:r>
            <a:endParaRPr lang="en-US" altLang="en-US" sz="2000" b="1" dirty="0">
              <a:solidFill>
                <a:srgbClr val="FFC000"/>
              </a:solidFill>
              <a:latin typeface="Times New Roman" pitchFamily="18" charset="0"/>
            </a:endParaRPr>
          </a:p>
        </p:txBody>
      </p:sp>
      <p:sp>
        <p:nvSpPr>
          <p:cNvPr id="2052" name="Rectangle 36"/>
          <p:cNvSpPr>
            <a:spLocks noChangeArrowheads="1"/>
          </p:cNvSpPr>
          <p:nvPr/>
        </p:nvSpPr>
        <p:spPr bwMode="auto">
          <a:xfrm>
            <a:off x="0" y="3169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800" b="1" dirty="0" smtClean="0">
                <a:solidFill>
                  <a:schemeClr val="tx2"/>
                </a:solidFill>
                <a:latin typeface="+mj-lt"/>
              </a:rPr>
              <a:t>Next Generation DNA Synthesis</a:t>
            </a:r>
          </a:p>
        </p:txBody>
      </p:sp>
      <p:pic>
        <p:nvPicPr>
          <p:cNvPr id="2053" name="Picture 37" descr="0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6" y="4424527"/>
            <a:ext cx="2092399" cy="1087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4" descr="Image result for MIT Logo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Image result for MIT Logo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Image result for MIT Logo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5" descr="Image result for MIT Media Lab logo"/>
          <p:cNvSpPr>
            <a:spLocks noChangeAspect="1" noChangeArrowheads="1"/>
          </p:cNvSpPr>
          <p:nvPr/>
        </p:nvSpPr>
        <p:spPr bwMode="auto">
          <a:xfrm>
            <a:off x="155575" y="-182033"/>
            <a:ext cx="298450" cy="39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60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304" y="3562588"/>
            <a:ext cx="2513013" cy="194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8" descr="Image result for MIT logo"/>
          <p:cNvSpPr>
            <a:spLocks noChangeAspect="1" noChangeArrowheads="1"/>
          </p:cNvSpPr>
          <p:nvPr/>
        </p:nvSpPr>
        <p:spPr bwMode="auto">
          <a:xfrm>
            <a:off x="307975" y="21167"/>
            <a:ext cx="298450" cy="39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602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425" y="3934295"/>
            <a:ext cx="2473151" cy="790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55418" y="1592518"/>
            <a:ext cx="283346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cap="all" dirty="0">
                <a:solidFill>
                  <a:srgbClr val="92D050"/>
                </a:solidFill>
              </a:rPr>
              <a:t>HTGAA</a:t>
            </a:r>
          </a:p>
        </p:txBody>
      </p:sp>
    </p:spTree>
    <p:extLst>
      <p:ext uri="{BB962C8B-B14F-4D97-AF65-F5344CB8AC3E}">
        <p14:creationId xmlns:p14="http://schemas.microsoft.com/office/powerpoint/2010/main" val="236106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8"/>
          <p:cNvSpPr txBox="1">
            <a:spLocks noChangeArrowheads="1"/>
          </p:cNvSpPr>
          <p:nvPr/>
        </p:nvSpPr>
        <p:spPr bwMode="auto">
          <a:xfrm>
            <a:off x="682229" y="171451"/>
            <a:ext cx="7649170" cy="574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3" tIns="40821" rIns="81643" bIns="40821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chemeClr val="tx2"/>
                </a:solidFill>
                <a:latin typeface="+mn-lt"/>
              </a:rPr>
              <a:t>The Tyranny of </a:t>
            </a:r>
            <a:r>
              <a:rPr lang="en-US" altLang="en-US" sz="3200" b="1" dirty="0" smtClean="0">
                <a:solidFill>
                  <a:schemeClr val="tx2"/>
                </a:solidFill>
                <a:latin typeface="+mn-lt"/>
              </a:rPr>
              <a:t>Numbers</a:t>
            </a:r>
            <a:endParaRPr lang="en-US" altLang="en-US" sz="2900" b="1" dirty="0" smtClean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109" y="1738054"/>
            <a:ext cx="2721769" cy="3427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4" descr="File:Black USSR transisto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24" b="12750"/>
          <a:stretch>
            <a:fillRect/>
          </a:stretch>
        </p:blipFill>
        <p:spPr bwMode="auto">
          <a:xfrm>
            <a:off x="5116791" y="1794013"/>
            <a:ext cx="2085975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1"/>
          <p:cNvSpPr>
            <a:spLocks noChangeArrowheads="1"/>
          </p:cNvSpPr>
          <p:nvPr/>
        </p:nvSpPr>
        <p:spPr bwMode="auto">
          <a:xfrm>
            <a:off x="75009" y="6642498"/>
            <a:ext cx="1881697" cy="190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43" tIns="40821" rIns="81643" bIns="40821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sz="700">
                <a:solidFill>
                  <a:schemeClr val="bg1"/>
                </a:solidFill>
                <a:hlinkClick r:id="rId4"/>
              </a:rPr>
              <a:t>http://www.chipsetc.com/the-transistor.html</a:t>
            </a:r>
            <a:endParaRPr lang="en-US" altLang="en-US" sz="700">
              <a:solidFill>
                <a:schemeClr val="bg1"/>
              </a:solidFill>
            </a:endParaRPr>
          </a:p>
        </p:txBody>
      </p:sp>
      <p:pic>
        <p:nvPicPr>
          <p:cNvPr id="5127" name="Picture 4" descr="http://www.webenweb.co.uk/museum/7040pc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791" y="2976303"/>
            <a:ext cx="20859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Rectangle 2"/>
          <p:cNvSpPr>
            <a:spLocks noChangeArrowheads="1"/>
          </p:cNvSpPr>
          <p:nvPr/>
        </p:nvSpPr>
        <p:spPr bwMode="auto">
          <a:xfrm>
            <a:off x="46434" y="6426995"/>
            <a:ext cx="4572000" cy="190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3" tIns="40821" rIns="81643" bIns="40821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700">
                <a:solidFill>
                  <a:schemeClr val="bg1"/>
                </a:solidFill>
                <a:hlinkClick r:id="rId6"/>
              </a:rPr>
              <a:t>http://www.webenweb.co.uk/museum/comps.htm</a:t>
            </a:r>
            <a:endParaRPr lang="en-US" altLang="en-US" sz="700">
              <a:solidFill>
                <a:schemeClr val="bg1"/>
              </a:solidFill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180" y="5981227"/>
            <a:ext cx="917117" cy="878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6254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5715000" cy="463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351"/>
          <p:cNvSpPr txBox="1">
            <a:spLocks noChangeArrowheads="1"/>
          </p:cNvSpPr>
          <p:nvPr/>
        </p:nvSpPr>
        <p:spPr bwMode="auto">
          <a:xfrm>
            <a:off x="0" y="1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4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Bio Parts for Synthetic Biology</a:t>
            </a:r>
          </a:p>
        </p:txBody>
      </p:sp>
      <p:pic>
        <p:nvPicPr>
          <p:cNvPr id="9221" name="Picture 352" descr="bacteri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286552"/>
            <a:ext cx="2057400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019801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/>
              <a:t>parts.igem.org</a:t>
            </a:r>
            <a:endParaRPr lang="en-US" sz="4400" b="1" dirty="0"/>
          </a:p>
        </p:txBody>
      </p:sp>
      <p:pic>
        <p:nvPicPr>
          <p:cNvPr id="87042" name="Picture 2" descr="Image result for NSF synber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431" y="2093352"/>
            <a:ext cx="1709738" cy="92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180" y="5981227"/>
            <a:ext cx="917117" cy="878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822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5575985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800" b="1" dirty="0" smtClean="0"/>
              <a:t>A</a:t>
            </a:r>
            <a:r>
              <a:rPr lang="en-US" altLang="en-US" sz="1800" dirty="0"/>
              <a:t>. Gene pathway sequence.  </a:t>
            </a:r>
            <a:r>
              <a:rPr lang="en-US" altLang="en-US" sz="1800" b="1" dirty="0"/>
              <a:t>B</a:t>
            </a:r>
            <a:r>
              <a:rPr lang="en-US" altLang="en-US" sz="1800" dirty="0"/>
              <a:t>. Corresponding array of overlapping oligonucleotides  </a:t>
            </a:r>
            <a:r>
              <a:rPr lang="en-US" altLang="en-US" sz="1800" b="1" dirty="0"/>
              <a:t>C</a:t>
            </a:r>
            <a:r>
              <a:rPr lang="en-US" altLang="en-US" sz="1800" dirty="0"/>
              <a:t>. Error correcting assembly in to low error rate pathways. </a:t>
            </a:r>
            <a:r>
              <a:rPr lang="en-US" altLang="en-US" sz="1800" b="1" dirty="0"/>
              <a:t>D</a:t>
            </a:r>
            <a:r>
              <a:rPr lang="en-US" altLang="en-US" sz="1800" dirty="0"/>
              <a:t>. Expression in cells </a:t>
            </a: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10651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4800" b="1" dirty="0" err="1">
                <a:solidFill>
                  <a:schemeClr val="tx2"/>
                </a:solidFill>
                <a:latin typeface="+mn-lt"/>
                <a:cs typeface="Times New Roman" pitchFamily="18" charset="0"/>
              </a:rPr>
              <a:t>BioFAB</a:t>
            </a:r>
            <a:r>
              <a:rPr lang="en-US" altLang="en-US" sz="4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 - From Bits to Cells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180" y="5981227"/>
            <a:ext cx="917117" cy="878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649896" y="907978"/>
            <a:ext cx="5854148" cy="4462463"/>
            <a:chOff x="1649896" y="680983"/>
            <a:chExt cx="5854148" cy="3346847"/>
          </a:xfrm>
        </p:grpSpPr>
        <p:graphicFrame>
          <p:nvGraphicFramePr>
            <p:cNvPr id="4100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73393172"/>
                </p:ext>
              </p:extLst>
            </p:nvPr>
          </p:nvGraphicFramePr>
          <p:xfrm>
            <a:off x="1649896" y="680983"/>
            <a:ext cx="5854148" cy="33468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2" name="Bitmap Image" r:id="rId5" imgW="3419952" imgH="2419048" progId="Paint.Picture">
                    <p:embed/>
                  </p:oleObj>
                </mc:Choice>
                <mc:Fallback>
                  <p:oleObj name="Bitmap Image" r:id="rId5" imgW="3419952" imgH="2419048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49896" y="680983"/>
                          <a:ext cx="5854148" cy="33468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Oval 22"/>
            <p:cNvSpPr>
              <a:spLocks noChangeArrowheads="1"/>
            </p:cNvSpPr>
            <p:nvPr/>
          </p:nvSpPr>
          <p:spPr bwMode="auto">
            <a:xfrm>
              <a:off x="3633469" y="924213"/>
              <a:ext cx="307879" cy="33497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Text Box 23"/>
            <p:cNvSpPr txBox="1">
              <a:spLocks noChangeArrowheads="1"/>
            </p:cNvSpPr>
            <p:nvPr/>
          </p:nvSpPr>
          <p:spPr bwMode="auto">
            <a:xfrm>
              <a:off x="3641957" y="899033"/>
              <a:ext cx="32920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9pPr>
            </a:lstStyle>
            <a:p>
              <a:r>
                <a:rPr lang="en-US" sz="1800" b="1" dirty="0" smtClean="0"/>
                <a:t>A</a:t>
              </a:r>
              <a:endParaRPr lang="en-US" sz="1800" b="1" dirty="0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7165176" y="987207"/>
              <a:ext cx="307879" cy="33497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23"/>
            <p:cNvSpPr txBox="1">
              <a:spLocks noChangeArrowheads="1"/>
            </p:cNvSpPr>
            <p:nvPr/>
          </p:nvSpPr>
          <p:spPr bwMode="auto">
            <a:xfrm>
              <a:off x="7163725" y="962027"/>
              <a:ext cx="32920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9pPr>
            </a:lstStyle>
            <a:p>
              <a:r>
                <a:rPr lang="en-US" sz="1800" b="1" dirty="0" smtClean="0"/>
                <a:t>B</a:t>
              </a:r>
              <a:endParaRPr lang="en-US" sz="1800" b="1" dirty="0"/>
            </a:p>
          </p:txBody>
        </p:sp>
        <p:sp>
          <p:nvSpPr>
            <p:cNvPr id="21" name="Oval 22"/>
            <p:cNvSpPr>
              <a:spLocks noChangeArrowheads="1"/>
            </p:cNvSpPr>
            <p:nvPr/>
          </p:nvSpPr>
          <p:spPr bwMode="auto">
            <a:xfrm>
              <a:off x="6980991" y="2362569"/>
              <a:ext cx="307879" cy="33497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23"/>
            <p:cNvSpPr txBox="1">
              <a:spLocks noChangeArrowheads="1"/>
            </p:cNvSpPr>
            <p:nvPr/>
          </p:nvSpPr>
          <p:spPr bwMode="auto">
            <a:xfrm>
              <a:off x="6979540" y="2337389"/>
              <a:ext cx="32920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9pPr>
            </a:lstStyle>
            <a:p>
              <a:r>
                <a:rPr lang="en-US" sz="1800" b="1" dirty="0" smtClean="0"/>
                <a:t>C</a:t>
              </a:r>
              <a:endParaRPr lang="en-US" sz="1800" b="1" dirty="0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3931753" y="2574858"/>
              <a:ext cx="307879" cy="33497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 Box 23"/>
            <p:cNvSpPr txBox="1">
              <a:spLocks noChangeArrowheads="1"/>
            </p:cNvSpPr>
            <p:nvPr/>
          </p:nvSpPr>
          <p:spPr bwMode="auto">
            <a:xfrm>
              <a:off x="3930302" y="2549678"/>
              <a:ext cx="32920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9pPr>
            </a:lstStyle>
            <a:p>
              <a:r>
                <a:rPr lang="en-US" sz="1800" b="1" dirty="0" smtClean="0"/>
                <a:t>D</a:t>
              </a:r>
              <a:endParaRPr lang="en-US" sz="1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83500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43" descr="klenow_mo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522" y="2295940"/>
            <a:ext cx="2895600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1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322" y="2372140"/>
            <a:ext cx="20193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0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522" y="0"/>
            <a:ext cx="175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0" y="-91796"/>
            <a:ext cx="9144000" cy="57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48" tIns="41025" rIns="82048" bIns="41025">
            <a:spAutoFit/>
          </a:bodyPr>
          <a:lstStyle>
            <a:lvl1pPr defTabSz="820738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20738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20738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20738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20738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3200" b="1" dirty="0">
                <a:solidFill>
                  <a:schemeClr val="tx2"/>
                </a:solidFill>
                <a:latin typeface="+mn-lt"/>
              </a:rPr>
              <a:t>DNA Synthesis</a:t>
            </a:r>
          </a:p>
        </p:txBody>
      </p:sp>
      <p:graphicFrame>
        <p:nvGraphicFramePr>
          <p:cNvPr id="409797" name="Group 1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444145"/>
              </p:ext>
            </p:extLst>
          </p:nvPr>
        </p:nvGraphicFramePr>
        <p:xfrm>
          <a:off x="38581" y="603493"/>
          <a:ext cx="9074426" cy="5334000"/>
        </p:xfrm>
        <a:graphic>
          <a:graphicData uri="http://schemas.openxmlformats.org/drawingml/2006/table">
            <a:tbl>
              <a:tblPr/>
              <a:tblGrid>
                <a:gridCol w="4537213"/>
                <a:gridCol w="4537213"/>
              </a:tblGrid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Chemical Synthesis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(Open Loop Protection Group)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Biological Synthesis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(Error Correcting Polymerase)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608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Error Rate:  1:10</a:t>
                      </a:r>
                      <a:r>
                        <a:rPr kumimoji="0" lang="en-US" sz="19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Throughput:  300 S per Base Addition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http://www.med.upenn.edu/naf/services/catalog99.pdf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Throughput Error Rate Product Differential: ~</a:t>
                      </a: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r>
                        <a:rPr kumimoji="0" lang="en-US" sz="19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  <a:endParaRPr kumimoji="0" 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355" name="Picture 37" descr="mermad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37" y="2676942"/>
            <a:ext cx="2160587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172" descr="po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922" y="4266028"/>
            <a:ext cx="10668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Picture 173" descr="pol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122" y="4254917"/>
            <a:ext cx="10668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8" name="Picture 174" descr="pol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122" y="4277140"/>
            <a:ext cx="93345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9" name="Rectangle 175"/>
          <p:cNvSpPr>
            <a:spLocks noChangeArrowheads="1"/>
          </p:cNvSpPr>
          <p:nvPr/>
        </p:nvSpPr>
        <p:spPr bwMode="auto">
          <a:xfrm>
            <a:off x="4628322" y="4886742"/>
            <a:ext cx="1577654" cy="400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r>
              <a:rPr lang="en-US" sz="1000" b="1">
                <a:latin typeface="Times New Roman" pitchFamily="18" charset="0"/>
              </a:rPr>
              <a:t>template dependant 5'-3' </a:t>
            </a:r>
          </a:p>
          <a:p>
            <a:r>
              <a:rPr lang="en-US" sz="1000" b="1">
                <a:latin typeface="Times New Roman" pitchFamily="18" charset="0"/>
              </a:rPr>
              <a:t>primer extension</a:t>
            </a:r>
          </a:p>
        </p:txBody>
      </p:sp>
      <p:sp>
        <p:nvSpPr>
          <p:cNvPr id="14360" name="Rectangle 176"/>
          <p:cNvSpPr>
            <a:spLocks noChangeArrowheads="1"/>
          </p:cNvSpPr>
          <p:nvPr/>
        </p:nvSpPr>
        <p:spPr bwMode="auto">
          <a:xfrm>
            <a:off x="7741411" y="4886742"/>
            <a:ext cx="1394911" cy="400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r>
              <a:rPr lang="en-US" sz="1000" b="1">
                <a:latin typeface="Times New Roman" pitchFamily="18" charset="0"/>
              </a:rPr>
              <a:t>5'-3' error-correcting </a:t>
            </a:r>
          </a:p>
          <a:p>
            <a:r>
              <a:rPr lang="en-US" sz="1000" b="1">
                <a:latin typeface="Times New Roman" pitchFamily="18" charset="0"/>
              </a:rPr>
              <a:t>exonuclease</a:t>
            </a:r>
          </a:p>
        </p:txBody>
      </p:sp>
      <p:sp>
        <p:nvSpPr>
          <p:cNvPr id="14361" name="Rectangle 177"/>
          <p:cNvSpPr>
            <a:spLocks noChangeArrowheads="1"/>
          </p:cNvSpPr>
          <p:nvPr/>
        </p:nvSpPr>
        <p:spPr bwMode="auto">
          <a:xfrm>
            <a:off x="6304722" y="4886742"/>
            <a:ext cx="1210566" cy="400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r>
              <a:rPr lang="en-US" sz="1000" b="1">
                <a:latin typeface="Times New Roman" pitchFamily="18" charset="0"/>
              </a:rPr>
              <a:t>3'-5' proofreading </a:t>
            </a:r>
          </a:p>
          <a:p>
            <a:r>
              <a:rPr lang="en-US" sz="1000" b="1">
                <a:latin typeface="Times New Roman" pitchFamily="18" charset="0"/>
              </a:rPr>
              <a:t>exonuclease</a:t>
            </a:r>
          </a:p>
        </p:txBody>
      </p:sp>
      <p:sp>
        <p:nvSpPr>
          <p:cNvPr id="14363" name="Rectangle 189"/>
          <p:cNvSpPr>
            <a:spLocks noChangeArrowheads="1"/>
          </p:cNvSpPr>
          <p:nvPr/>
        </p:nvSpPr>
        <p:spPr bwMode="auto">
          <a:xfrm>
            <a:off x="8001000" y="5867400"/>
            <a:ext cx="11430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628322" y="2067340"/>
            <a:ext cx="4495800" cy="335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8" descr="File:DNA polymerase.svg"/>
          <p:cNvPicPr>
            <a:picLocks noChangeAspect="1" noChangeArrowheads="1"/>
          </p:cNvPicPr>
          <p:nvPr/>
        </p:nvPicPr>
        <p:blipFill>
          <a:blip r:embed="rId10"/>
          <a:srcRect b="20799"/>
          <a:stretch>
            <a:fillRect/>
          </a:stretch>
        </p:blipFill>
        <p:spPr bwMode="auto">
          <a:xfrm>
            <a:off x="4672947" y="1457741"/>
            <a:ext cx="2502168" cy="3962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360410" y="3036120"/>
            <a:ext cx="1524000" cy="243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dirty="0">
                <a:latin typeface="Times New Roman" pitchFamily="18" charset="0"/>
              </a:rPr>
              <a:t>Error Rate:  1:10</a:t>
            </a:r>
            <a:r>
              <a:rPr lang="en-US" baseline="30000" dirty="0">
                <a:latin typeface="Times New Roman" pitchFamily="18" charset="0"/>
              </a:rPr>
              <a:t>6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dirty="0">
                <a:latin typeface="Times New Roman" pitchFamily="18" charset="0"/>
              </a:rPr>
              <a:t>Throughput:  10 </a:t>
            </a:r>
            <a:r>
              <a:rPr lang="en-US" dirty="0" err="1">
                <a:latin typeface="Times New Roman" pitchFamily="18" charset="0"/>
              </a:rPr>
              <a:t>mS</a:t>
            </a:r>
            <a:r>
              <a:rPr lang="en-US" dirty="0">
                <a:latin typeface="Times New Roman" pitchFamily="18" charset="0"/>
              </a:rPr>
              <a:t> per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dirty="0">
                <a:latin typeface="Times New Roman" pitchFamily="18" charset="0"/>
              </a:rPr>
              <a:t>Base Addition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800" dirty="0" err="1">
                <a:latin typeface="Times New Roman" pitchFamily="18" charset="0"/>
              </a:rPr>
              <a:t>Beese</a:t>
            </a:r>
            <a:r>
              <a:rPr lang="en-US" sz="800" dirty="0">
                <a:latin typeface="Times New Roman" pitchFamily="18" charset="0"/>
              </a:rPr>
              <a:t> </a:t>
            </a:r>
            <a:r>
              <a:rPr lang="en-US" sz="800" i="1" dirty="0">
                <a:latin typeface="Times New Roman" pitchFamily="18" charset="0"/>
              </a:rPr>
              <a:t>et al.</a:t>
            </a:r>
            <a:r>
              <a:rPr lang="en-US" sz="800" dirty="0">
                <a:latin typeface="Times New Roman" pitchFamily="18" charset="0"/>
              </a:rPr>
              <a:t> (1993), </a:t>
            </a:r>
            <a:r>
              <a:rPr lang="en-US" sz="800" i="1" dirty="0">
                <a:latin typeface="Times New Roman" pitchFamily="18" charset="0"/>
              </a:rPr>
              <a:t>Science</a:t>
            </a:r>
            <a:r>
              <a:rPr lang="en-US" sz="800" dirty="0">
                <a:latin typeface="Times New Roman" pitchFamily="18" charset="0"/>
              </a:rPr>
              <a:t>, </a:t>
            </a:r>
            <a:r>
              <a:rPr lang="en-US" sz="800" b="1" dirty="0">
                <a:latin typeface="Times New Roman" pitchFamily="18" charset="0"/>
              </a:rPr>
              <a:t>260</a:t>
            </a:r>
            <a:r>
              <a:rPr lang="en-US" sz="800" dirty="0">
                <a:latin typeface="Times New Roman" pitchFamily="18" charset="0"/>
              </a:rPr>
              <a:t>, 352-355. http://www.biochem.ucl.ac.uk/bsm/xtal/teach/repl/klenow.html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endParaRPr lang="en-US" dirty="0"/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588" y="1591795"/>
            <a:ext cx="1705644" cy="1408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9124122" y="1868558"/>
            <a:ext cx="0" cy="32467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881732" y="5936975"/>
            <a:ext cx="124239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104245" y="1868558"/>
            <a:ext cx="9939" cy="40684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20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www.hsc.edu.kw/RCF/Images/DNA_Synthesiz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323" y="45770"/>
            <a:ext cx="1900677" cy="156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nature.com/nmeth/journal/v11/n5/images/nmeth.2918-F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925"/>
            <a:ext cx="6741319" cy="532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4121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2"/>
                </a:solidFill>
              </a:rPr>
              <a:t>Phosphoramidite</a:t>
            </a:r>
            <a:r>
              <a:rPr lang="en-US" sz="2800" b="1" dirty="0" smtClean="0">
                <a:solidFill>
                  <a:schemeClr val="tx2"/>
                </a:solidFill>
              </a:rPr>
              <a:t> DNA Synthesis Cycle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" y="6634226"/>
            <a:ext cx="33693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http://www.nature.com/nmeth/journal/v11/n5/images/nmeth.2918-F2.jpg</a:t>
            </a:r>
          </a:p>
        </p:txBody>
      </p:sp>
      <p:pic>
        <p:nvPicPr>
          <p:cNvPr id="4100" name="Picture 4" descr="http://www.distribio.com/img/graph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413" y="4325522"/>
            <a:ext cx="2388282" cy="150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openi.nlm.nih.gov/imgs/512/20/3269373/3269373_1477-3155-9-57-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319" y="2196565"/>
            <a:ext cx="2415967" cy="174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3017" y="471317"/>
            <a:ext cx="2538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Acid Based </a:t>
            </a:r>
            <a:r>
              <a:rPr lang="en-US" b="1" dirty="0" err="1" smtClean="0"/>
              <a:t>Deprotection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618642" y="1587830"/>
            <a:ext cx="2587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Light Based </a:t>
            </a:r>
            <a:r>
              <a:rPr lang="en-US" b="1" dirty="0" err="1" smtClean="0"/>
              <a:t>Deprotection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377237" y="5934546"/>
                <a:ext cx="2729457" cy="78380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(1−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</a:rPr>
                                <m:t>𝑁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𝑁</m:t>
                          </m:r>
                        </m:sup>
                      </m:sSup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37%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237" y="5934546"/>
                <a:ext cx="2729457" cy="78380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392495" y="5951894"/>
            <a:ext cx="2872902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5 Minute Cycles</a:t>
            </a:r>
          </a:p>
          <a:p>
            <a:r>
              <a:rPr lang="en-US" sz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Machine ~ .5 </a:t>
            </a:r>
            <a:r>
              <a:rPr lang="en-US" sz="22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Mbp</a:t>
            </a:r>
            <a:r>
              <a:rPr lang="en-US" sz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/ </a:t>
            </a:r>
            <a:r>
              <a:rPr lang="en-US" sz="22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yr</a:t>
            </a:r>
            <a:endParaRPr lang="en-US" sz="2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47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Object 2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4190965053"/>
              </p:ext>
            </p:extLst>
          </p:nvPr>
        </p:nvGraphicFramePr>
        <p:xfrm>
          <a:off x="5257800" y="1609725"/>
          <a:ext cx="3352800" cy="326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8" name="Image" r:id="rId4" imgW="5676190" imgH="5523810" progId="">
                  <p:embed/>
                </p:oleObj>
              </mc:Choice>
              <mc:Fallback>
                <p:oleObj name="Image" r:id="rId4" imgW="5676190" imgH="55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609725"/>
                        <a:ext cx="3352800" cy="326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1" name="Object 3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568173219"/>
              </p:ext>
            </p:extLst>
          </p:nvPr>
        </p:nvGraphicFramePr>
        <p:xfrm>
          <a:off x="0" y="1457325"/>
          <a:ext cx="5092700" cy="369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9" name="Image" r:id="rId6" imgW="8076190" imgH="5866667" progId="">
                  <p:embed/>
                </p:oleObj>
              </mc:Choice>
              <mc:Fallback>
                <p:oleObj name="Image" r:id="rId6" imgW="8076190" imgH="586666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57325"/>
                        <a:ext cx="5092700" cy="369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5191125"/>
            <a:ext cx="6248400" cy="1133475"/>
          </a:xfrm>
          <a:solidFill>
            <a:schemeClr val="bg1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b="1" u="sng" smtClean="0">
                <a:solidFill>
                  <a:schemeClr val="accent2"/>
                </a:solidFill>
              </a:rPr>
              <a:t>Up to 1M Oligos/Chip</a:t>
            </a:r>
            <a:r>
              <a:rPr lang="en-US" sz="3600" b="1" smtClean="0">
                <a:solidFill>
                  <a:schemeClr val="accent2"/>
                </a:solidFill>
              </a:rPr>
              <a:t/>
            </a:r>
            <a:br>
              <a:rPr lang="en-US" sz="3600" b="1" smtClean="0">
                <a:solidFill>
                  <a:schemeClr val="accent2"/>
                </a:solidFill>
              </a:rPr>
            </a:br>
            <a:r>
              <a:rPr lang="en-US" sz="2800" b="1" smtClean="0">
                <a:solidFill>
                  <a:schemeClr val="accent2"/>
                </a:solidFill>
              </a:rPr>
              <a:t>50 Mbp  for ~ $1K (instead of ~$1M)</a:t>
            </a:r>
          </a:p>
        </p:txBody>
      </p:sp>
      <p:sp>
        <p:nvSpPr>
          <p:cNvPr id="53253" name="Text Box 6"/>
          <p:cNvSpPr txBox="1">
            <a:spLocks noChangeArrowheads="1"/>
          </p:cNvSpPr>
          <p:nvPr/>
        </p:nvSpPr>
        <p:spPr bwMode="auto">
          <a:xfrm>
            <a:off x="1905000" y="835025"/>
            <a:ext cx="5286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>
                <a:latin typeface="Times New Roman" pitchFamily="18" charset="0"/>
              </a:rPr>
              <a:t>~1000x Lower Oligonucleotide Cost</a:t>
            </a:r>
          </a:p>
        </p:txBody>
      </p:sp>
      <p:sp>
        <p:nvSpPr>
          <p:cNvPr id="53254" name="Text Box 7"/>
          <p:cNvSpPr txBox="1">
            <a:spLocks noChangeArrowheads="1"/>
          </p:cNvSpPr>
          <p:nvPr/>
        </p:nvSpPr>
        <p:spPr bwMode="auto">
          <a:xfrm>
            <a:off x="0" y="42545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srgbClr val="000099"/>
                </a:solidFill>
              </a:rPr>
              <a:t>Chip Based </a:t>
            </a:r>
            <a:r>
              <a:rPr lang="en-US" sz="3600" dirty="0" err="1">
                <a:solidFill>
                  <a:srgbClr val="000099"/>
                </a:solidFill>
              </a:rPr>
              <a:t>Oligo</a:t>
            </a:r>
            <a:r>
              <a:rPr lang="en-US" sz="3600" dirty="0">
                <a:solidFill>
                  <a:srgbClr val="000099"/>
                </a:solidFill>
              </a:rPr>
              <a:t> Nucleotide Synthesis</a:t>
            </a:r>
          </a:p>
        </p:txBody>
      </p:sp>
      <p:sp>
        <p:nvSpPr>
          <p:cNvPr id="53255" name="Text Box 9"/>
          <p:cNvSpPr txBox="1">
            <a:spLocks noChangeArrowheads="1"/>
          </p:cNvSpPr>
          <p:nvPr/>
        </p:nvSpPr>
        <p:spPr bwMode="auto">
          <a:xfrm>
            <a:off x="136525" y="6421438"/>
            <a:ext cx="31257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F. Cerrina et. al Nature Biotech 1999 p. 974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914400" y="-76200"/>
            <a:ext cx="9966325" cy="609600"/>
            <a:chOff x="-914400" y="-76200"/>
            <a:chExt cx="9966325" cy="609600"/>
          </a:xfrm>
        </p:grpSpPr>
        <p:pic>
          <p:nvPicPr>
            <p:cNvPr id="9" name="Picture 1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652" r="17818"/>
            <a:stretch>
              <a:fillRect/>
            </a:stretch>
          </p:blipFill>
          <p:spPr bwMode="auto">
            <a:xfrm>
              <a:off x="-914400" y="0"/>
              <a:ext cx="9966325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743200" y="-76200"/>
              <a:ext cx="2584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/>
                <a:t>Inventing a Better Future</a:t>
              </a:r>
              <a:endParaRPr lang="en-US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000481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pectrum.ieee.org/img/chipf2-133432958717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24" y="662630"/>
            <a:ext cx="5012770" cy="619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3" descr="http://www.technologyreview.com/files/14203/autism_zoomin_x2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685" y="2026677"/>
            <a:ext cx="2266949" cy="187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6" descr="What is a DNA Microarray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7" b="44128"/>
          <a:stretch>
            <a:fillRect/>
          </a:stretch>
        </p:blipFill>
        <p:spPr bwMode="auto">
          <a:xfrm>
            <a:off x="6854076" y="899897"/>
            <a:ext cx="1588310" cy="1126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ttp://deoslabs.com/Product2_clip_image0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685" y="3993444"/>
            <a:ext cx="2357092" cy="276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global.epson.com/innovation/topics/img/201306_03_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28" y="0"/>
            <a:ext cx="1799606" cy="93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0" y="6371231"/>
            <a:ext cx="9144000" cy="609600"/>
          </a:xfrm>
          <a:prstGeom prst="rect">
            <a:avLst/>
          </a:prstGeom>
          <a:noFill/>
        </p:spPr>
        <p:txBody>
          <a:bodyPr vert="horz" wrap="square" numCol="1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400" b="1" dirty="0" smtClean="0"/>
              <a:t>Up to ~ 1M </a:t>
            </a:r>
            <a:r>
              <a:rPr lang="en-US" altLang="en-US" sz="2400" b="1" dirty="0" err="1" smtClean="0"/>
              <a:t>Oligos</a:t>
            </a:r>
            <a:r>
              <a:rPr lang="en-US" altLang="en-US" sz="2400" b="1" dirty="0" smtClean="0"/>
              <a:t>/Chip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0" y="39689"/>
            <a:ext cx="9144000" cy="51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43" tIns="40821" rIns="81643" bIns="40821">
            <a:spAutoFit/>
          </a:bodyPr>
          <a:lstStyle>
            <a:lvl1pPr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chemeClr val="tx2"/>
                </a:solidFill>
                <a:latin typeface="+mn-lt"/>
              </a:rPr>
              <a:t>Next Generation (Chip Based) DNA Synthesis</a:t>
            </a:r>
            <a:endParaRPr lang="en-US" altLang="en-US" sz="2800" b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150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5105401"/>
            <a:ext cx="6248400" cy="609600"/>
          </a:xfrm>
          <a:noFill/>
        </p:spPr>
        <p:txBody>
          <a:bodyPr vert="horz"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3200" b="1" dirty="0" smtClean="0"/>
              <a:t>~ 1M </a:t>
            </a:r>
            <a:r>
              <a:rPr lang="en-US" altLang="en-US" sz="3200" b="1" dirty="0" err="1" smtClean="0"/>
              <a:t>Oligos</a:t>
            </a:r>
            <a:r>
              <a:rPr lang="en-US" altLang="en-US" sz="3200" b="1" dirty="0" smtClean="0"/>
              <a:t>/Chip</a:t>
            </a:r>
            <a:endParaRPr lang="en-US" altLang="en-US" sz="2500" b="1" dirty="0" smtClean="0"/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0" y="39689"/>
            <a:ext cx="9144000" cy="63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43" tIns="40821" rIns="81643" bIns="40821">
            <a:spAutoFit/>
          </a:bodyPr>
          <a:lstStyle>
            <a:lvl1pPr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r>
              <a:rPr lang="en-US" altLang="en-US" sz="3600" b="1" dirty="0" smtClean="0">
                <a:solidFill>
                  <a:schemeClr val="tx2"/>
                </a:solidFill>
                <a:latin typeface="+mn-lt"/>
              </a:rPr>
              <a:t>Next Generation (Chip Based) DNA Synthesis</a:t>
            </a:r>
            <a:endParaRPr lang="en-US" altLang="en-US" sz="36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925" y="1408568"/>
            <a:ext cx="5690075" cy="3302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8338"/>
            <a:ext cx="3143815" cy="298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18915" y="5967297"/>
            <a:ext cx="5153323" cy="830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2" rIns="91426" bIns="45712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800" b="1" dirty="0">
                <a:solidFill>
                  <a:schemeClr val="tx1"/>
                </a:solidFill>
              </a:rPr>
              <a:t>Chow, Brian Y., Christopher J. Emig, and Joseph M. Jacobson. "</a:t>
            </a:r>
            <a:r>
              <a:rPr lang="en-US" altLang="en-US" sz="800" b="1" dirty="0" err="1">
                <a:solidFill>
                  <a:schemeClr val="tx1"/>
                </a:solidFill>
              </a:rPr>
              <a:t>Photoelectrochemical</a:t>
            </a:r>
            <a:r>
              <a:rPr lang="en-US" altLang="en-US" sz="800" b="1" dirty="0">
                <a:solidFill>
                  <a:schemeClr val="tx1"/>
                </a:solidFill>
              </a:rPr>
              <a:t> synthesis of DNA microarrays." </a:t>
            </a:r>
            <a:r>
              <a:rPr lang="en-US" altLang="en-US" sz="800" b="1" i="1" dirty="0">
                <a:solidFill>
                  <a:schemeClr val="tx1"/>
                </a:solidFill>
              </a:rPr>
              <a:t>Proceedings of the National Academy of Sciences</a:t>
            </a:r>
            <a:r>
              <a:rPr lang="en-US" altLang="en-US" sz="800" b="1" dirty="0">
                <a:solidFill>
                  <a:schemeClr val="tx1"/>
                </a:solidFill>
              </a:rPr>
              <a:t> 106.36 (2009): 15219-15224</a:t>
            </a:r>
            <a:r>
              <a:rPr lang="en-US" altLang="en-US" sz="800" b="1" dirty="0" smtClean="0">
                <a:solidFill>
                  <a:schemeClr val="tx1"/>
                </a:solidFill>
              </a:rPr>
              <a:t>.</a:t>
            </a:r>
          </a:p>
          <a:p>
            <a:pPr algn="l" eaLnBrk="1" hangingPunct="1"/>
            <a:endParaRPr lang="en-US" altLang="en-US" sz="800" b="1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sz="800" b="1" dirty="0">
                <a:solidFill>
                  <a:schemeClr val="tx1"/>
                </a:solidFill>
                <a:latin typeface="Arial" pitchFamily="34" charset="0"/>
              </a:rPr>
              <a:t>http://www.technologyreview.com/biomedicine/20035/</a:t>
            </a:r>
          </a:p>
          <a:p>
            <a:pPr algn="l" eaLnBrk="1" hangingPunct="1"/>
            <a:endParaRPr lang="en-US" altLang="en-US" sz="800" b="1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sz="800" dirty="0">
                <a:solidFill>
                  <a:schemeClr val="tx1"/>
                </a:solidFill>
                <a:latin typeface="Arial" pitchFamily="34" charset="0"/>
              </a:rPr>
              <a:t>http://learn.genetics.utah.edu/content/labs/microarray/analysis</a:t>
            </a:r>
            <a:endParaRPr lang="en-US" altLang="en-US" sz="8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0" y="627322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/>
            <a:r>
              <a:rPr lang="en-US" sz="800" b="1" dirty="0">
                <a:solidFill>
                  <a:prstClr val="black"/>
                </a:solidFill>
              </a:rPr>
              <a:t>Accurate multiplex gene synthesis from programmable DNA microchips</a:t>
            </a:r>
            <a:endParaRPr lang="en-US" sz="800" dirty="0">
              <a:solidFill>
                <a:prstClr val="black"/>
              </a:solidFill>
            </a:endParaRPr>
          </a:p>
          <a:p>
            <a:pPr defTabSz="914400"/>
            <a:r>
              <a:rPr lang="en-US" sz="800" dirty="0" err="1">
                <a:solidFill>
                  <a:prstClr val="black"/>
                </a:solidFill>
              </a:rPr>
              <a:t>Jingdong</a:t>
            </a:r>
            <a:r>
              <a:rPr lang="en-US" sz="800" dirty="0">
                <a:solidFill>
                  <a:prstClr val="black"/>
                </a:solidFill>
              </a:rPr>
              <a:t> </a:t>
            </a:r>
            <a:r>
              <a:rPr lang="en-US" sz="800" dirty="0" err="1">
                <a:solidFill>
                  <a:prstClr val="black"/>
                </a:solidFill>
              </a:rPr>
              <a:t>Tian</a:t>
            </a:r>
            <a:r>
              <a:rPr lang="en-US" sz="800" dirty="0">
                <a:solidFill>
                  <a:prstClr val="black"/>
                </a:solidFill>
              </a:rPr>
              <a:t>, </a:t>
            </a:r>
            <a:r>
              <a:rPr lang="en-US" sz="800" dirty="0" err="1">
                <a:solidFill>
                  <a:prstClr val="black"/>
                </a:solidFill>
              </a:rPr>
              <a:t>Hui</a:t>
            </a:r>
            <a:r>
              <a:rPr lang="en-US" sz="800" dirty="0">
                <a:solidFill>
                  <a:prstClr val="black"/>
                </a:solidFill>
              </a:rPr>
              <a:t> Gong, </a:t>
            </a:r>
            <a:r>
              <a:rPr lang="en-US" sz="800" dirty="0" err="1">
                <a:solidFill>
                  <a:prstClr val="black"/>
                </a:solidFill>
              </a:rPr>
              <a:t>Nijing</a:t>
            </a:r>
            <a:r>
              <a:rPr lang="en-US" sz="800" dirty="0">
                <a:solidFill>
                  <a:prstClr val="black"/>
                </a:solidFill>
              </a:rPr>
              <a:t> Sheng, </a:t>
            </a:r>
            <a:r>
              <a:rPr lang="en-US" sz="800" dirty="0" err="1">
                <a:solidFill>
                  <a:prstClr val="black"/>
                </a:solidFill>
              </a:rPr>
              <a:t>Xiaochuan</a:t>
            </a:r>
            <a:r>
              <a:rPr lang="en-US" sz="800" dirty="0">
                <a:solidFill>
                  <a:prstClr val="black"/>
                </a:solidFill>
              </a:rPr>
              <a:t> Zhou, Erdogan </a:t>
            </a:r>
            <a:r>
              <a:rPr lang="en-US" sz="800" dirty="0" err="1">
                <a:solidFill>
                  <a:prstClr val="black"/>
                </a:solidFill>
              </a:rPr>
              <a:t>Gulari</a:t>
            </a:r>
            <a:r>
              <a:rPr lang="en-US" sz="800" dirty="0">
                <a:solidFill>
                  <a:prstClr val="black"/>
                </a:solidFill>
              </a:rPr>
              <a:t>, </a:t>
            </a:r>
            <a:r>
              <a:rPr lang="en-US" sz="800" dirty="0" err="1">
                <a:solidFill>
                  <a:prstClr val="black"/>
                </a:solidFill>
              </a:rPr>
              <a:t>Xiaolian</a:t>
            </a:r>
            <a:r>
              <a:rPr lang="en-US" sz="800" dirty="0">
                <a:solidFill>
                  <a:prstClr val="black"/>
                </a:solidFill>
              </a:rPr>
              <a:t> Gao and George Church</a:t>
            </a:r>
          </a:p>
          <a:p>
            <a:pPr defTabSz="914400"/>
            <a:r>
              <a:rPr lang="en-US" sz="800" i="1" dirty="0">
                <a:solidFill>
                  <a:prstClr val="black"/>
                </a:solidFill>
              </a:rPr>
              <a:t>Nature </a:t>
            </a:r>
            <a:r>
              <a:rPr lang="en-US" sz="800" b="1" dirty="0">
                <a:solidFill>
                  <a:prstClr val="black"/>
                </a:solidFill>
              </a:rPr>
              <a:t>432</a:t>
            </a:r>
            <a:r>
              <a:rPr lang="en-US" sz="800" dirty="0">
                <a:solidFill>
                  <a:prstClr val="black"/>
                </a:solidFill>
              </a:rPr>
              <a:t>, 1050-1054(23 December 2004)</a:t>
            </a:r>
          </a:p>
          <a:p>
            <a:pPr defTabSz="914400"/>
            <a:r>
              <a:rPr lang="en-US" sz="800" dirty="0">
                <a:solidFill>
                  <a:prstClr val="black"/>
                </a:solidFill>
              </a:rPr>
              <a:t>doi:10.1038/nature03151</a:t>
            </a:r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1" y="609601"/>
            <a:ext cx="9143999" cy="451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643" tIns="40821" rIns="81643" bIns="40821">
            <a:spAutoFit/>
          </a:bodyPr>
          <a:lstStyle>
            <a:lvl1pPr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/>
            <a:r>
              <a:rPr lang="en-US" altLang="en-US" sz="2400" dirty="0">
                <a:solidFill>
                  <a:schemeClr val="tx1"/>
                </a:solidFill>
                <a:latin typeface="Times New Roman" pitchFamily="18" charset="0"/>
              </a:rPr>
              <a:t>~1000x Lower Oligonucleotide Cost</a:t>
            </a:r>
          </a:p>
        </p:txBody>
      </p:sp>
    </p:spTree>
    <p:extLst>
      <p:ext uri="{BB962C8B-B14F-4D97-AF65-F5344CB8AC3E}">
        <p14:creationId xmlns:p14="http://schemas.microsoft.com/office/powerpoint/2010/main" val="233555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698" name="Picture 2" descr="mismatchrepa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151" y="676126"/>
            <a:ext cx="4918374" cy="399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3699" name="Text Box 3"/>
          <p:cNvSpPr txBox="1">
            <a:spLocks noChangeArrowheads="1"/>
          </p:cNvSpPr>
          <p:nvPr/>
        </p:nvSpPr>
        <p:spPr bwMode="auto">
          <a:xfrm>
            <a:off x="2438400" y="6334780"/>
            <a:ext cx="43161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2"/>
                </a:solidFill>
              </a:rPr>
              <a:t>MutS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smtClean="0">
                <a:solidFill>
                  <a:schemeClr val="accent2"/>
                </a:solidFill>
              </a:rPr>
              <a:t>Repair System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pic>
        <p:nvPicPr>
          <p:cNvPr id="4137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11997">
            <a:off x="497913" y="461066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3701" name="Text Box 5"/>
          <p:cNvSpPr txBox="1">
            <a:spLocks noChangeArrowheads="1"/>
          </p:cNvSpPr>
          <p:nvPr/>
        </p:nvSpPr>
        <p:spPr bwMode="auto">
          <a:xfrm>
            <a:off x="6510338" y="6583363"/>
            <a:ext cx="26336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200" b="0"/>
              <a:t>Lamers et al. Nature 407:711 (2000)</a:t>
            </a:r>
            <a:endParaRPr lang="en-US" b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39689"/>
            <a:ext cx="9144000" cy="63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43" tIns="40821" rIns="81643" bIns="40821">
            <a:spAutoFit/>
          </a:bodyPr>
          <a:lstStyle>
            <a:lvl1pPr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r>
              <a:rPr lang="en-US" altLang="en-US" sz="3600" b="1" dirty="0" smtClean="0">
                <a:solidFill>
                  <a:schemeClr val="tx2"/>
                </a:solidFill>
                <a:latin typeface="+mn-lt"/>
              </a:rPr>
              <a:t>Error Correction</a:t>
            </a:r>
            <a:endParaRPr lang="en-US" altLang="en-US" sz="3600" b="1" dirty="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278491" y="4959696"/>
            <a:ext cx="4691034" cy="1059123"/>
            <a:chOff x="2162624" y="5309484"/>
            <a:chExt cx="4514851" cy="983358"/>
          </a:xfrm>
        </p:grpSpPr>
        <p:pic>
          <p:nvPicPr>
            <p:cNvPr id="9" name="Picture 6" descr="http://hyperphysics.phy-astr.gsu.edu/hbase/organic/imgorg/codecom3.gif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505"/>
            <a:stretch/>
          </p:blipFill>
          <p:spPr bwMode="auto">
            <a:xfrm rot="5400000">
              <a:off x="3928371" y="3543737"/>
              <a:ext cx="983357" cy="4514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Isosceles Triangle 9"/>
            <p:cNvSpPr/>
            <p:nvPr/>
          </p:nvSpPr>
          <p:spPr>
            <a:xfrm>
              <a:off x="2706624" y="5909481"/>
              <a:ext cx="1032863" cy="383361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>
              <a:off x="4646879" y="5898719"/>
              <a:ext cx="1032863" cy="383361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220" name="Picture 4" descr="http://media.opencurriculum.org/articles_manual/ck12_biology/dna-and-rna/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584" y="383895"/>
            <a:ext cx="4553075" cy="458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83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530" name="Picture 2" descr="process diagram time pie sized low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14400"/>
            <a:ext cx="6553200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653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304800"/>
          </a:xfrm>
        </p:spPr>
        <p:txBody>
          <a:bodyPr>
            <a:normAutofit fontScale="90000"/>
          </a:bodyPr>
          <a:lstStyle/>
          <a:p>
            <a:r>
              <a:rPr lang="en-US" sz="36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Error Correcting Gene Synthesis</a:t>
            </a:r>
          </a:p>
        </p:txBody>
      </p:sp>
      <p:sp>
        <p:nvSpPr>
          <p:cNvPr id="406532" name="Text Box 4"/>
          <p:cNvSpPr txBox="1">
            <a:spLocks noChangeArrowheads="1"/>
          </p:cNvSpPr>
          <p:nvPr/>
        </p:nvSpPr>
        <p:spPr bwMode="auto">
          <a:xfrm>
            <a:off x="3108325" y="6135688"/>
            <a:ext cx="2381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Error Rate 1:10</a:t>
            </a:r>
            <a:r>
              <a:rPr lang="en-US" baseline="30000"/>
              <a:t>4</a:t>
            </a:r>
          </a:p>
        </p:txBody>
      </p:sp>
      <p:sp>
        <p:nvSpPr>
          <p:cNvPr id="406533" name="Rectangle 5"/>
          <p:cNvSpPr>
            <a:spLocks noChangeArrowheads="1"/>
          </p:cNvSpPr>
          <p:nvPr/>
        </p:nvSpPr>
        <p:spPr bwMode="auto">
          <a:xfrm>
            <a:off x="0" y="6340475"/>
            <a:ext cx="2895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400" i="1"/>
              <a:t>Nucleic Acids Research</a:t>
            </a:r>
            <a:r>
              <a:rPr lang="en-US" sz="1400"/>
              <a:t> 2004 32(20):e162</a:t>
            </a:r>
          </a:p>
        </p:txBody>
      </p:sp>
      <p:pic>
        <p:nvPicPr>
          <p:cNvPr id="406534" name="Picture 6" descr="Error corrected GF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327025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6535" name="Picture 7" descr="Figure3A-300dp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33800"/>
            <a:ext cx="3581400" cy="230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74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6"/>
          <p:cNvSpPr>
            <a:spLocks noChangeArrowheads="1"/>
          </p:cNvSpPr>
          <p:nvPr/>
        </p:nvSpPr>
        <p:spPr bwMode="auto">
          <a:xfrm>
            <a:off x="0" y="25201"/>
            <a:ext cx="9144000" cy="830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2" rIns="91426" bIns="45712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r>
              <a:rPr lang="en-US" sz="4800" b="1" dirty="0" smtClean="0">
                <a:solidFill>
                  <a:schemeClr val="tx2"/>
                </a:solidFill>
                <a:latin typeface="+mj-lt"/>
              </a:rPr>
              <a:t>Synthetic Biology</a:t>
            </a:r>
          </a:p>
        </p:txBody>
      </p:sp>
      <p:grpSp>
        <p:nvGrpSpPr>
          <p:cNvPr id="1028" name="Group 13"/>
          <p:cNvGrpSpPr>
            <a:grpSpLocks/>
          </p:cNvGrpSpPr>
          <p:nvPr/>
        </p:nvGrpSpPr>
        <p:grpSpPr bwMode="auto">
          <a:xfrm>
            <a:off x="79514" y="1245131"/>
            <a:ext cx="8925339" cy="2514441"/>
            <a:chOff x="597773" y="1868834"/>
            <a:chExt cx="8812883" cy="2513793"/>
          </a:xfrm>
        </p:grpSpPr>
        <p:sp>
          <p:nvSpPr>
            <p:cNvPr id="1032" name="Rectangle 15"/>
            <p:cNvSpPr>
              <a:spLocks noChangeArrowheads="1"/>
            </p:cNvSpPr>
            <p:nvPr/>
          </p:nvSpPr>
          <p:spPr bwMode="auto">
            <a:xfrm>
              <a:off x="3578111" y="3573685"/>
              <a:ext cx="2337759" cy="316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9436" tIns="29718" rIns="59436" bIns="29718"/>
            <a:lstStyle>
              <a:lvl1pPr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algn="ctr" eaLnBrk="1" hangingPunct="1"/>
              <a:r>
                <a:rPr lang="en-US" altLang="ko-KR" sz="1600" b="1" dirty="0">
                  <a:solidFill>
                    <a:schemeClr val="tx1"/>
                  </a:solidFill>
                  <a:latin typeface="Helvetica" charset="0"/>
                  <a:ea typeface="Batang" pitchFamily="18" charset="-127"/>
                  <a:cs typeface="Helvetica" charset="0"/>
                </a:rPr>
                <a:t>to Program Cells to Become</a:t>
              </a:r>
            </a:p>
            <a:p>
              <a:pPr algn="ctr" eaLnBrk="1" hangingPunct="1"/>
              <a:r>
                <a:rPr lang="en-US" altLang="ko-KR" sz="1600" b="1" dirty="0">
                  <a:solidFill>
                    <a:schemeClr val="tx1"/>
                  </a:solidFill>
                  <a:latin typeface="Helvetica" charset="0"/>
                  <a:ea typeface="Batang" pitchFamily="18" charset="-127"/>
                  <a:cs typeface="Helvetica" charset="0"/>
                </a:rPr>
                <a:t>Factories to Make…</a:t>
              </a:r>
              <a:endParaRPr lang="en-US" altLang="ko-KR" sz="1600" dirty="0">
                <a:solidFill>
                  <a:schemeClr val="tx1"/>
                </a:solidFill>
                <a:latin typeface="Helvetica" charset="0"/>
                <a:ea typeface="Gulim" pitchFamily="34" charset="-127"/>
                <a:cs typeface="Helvetica" charset="0"/>
              </a:endParaRPr>
            </a:p>
          </p:txBody>
        </p:sp>
        <p:pic>
          <p:nvPicPr>
            <p:cNvPr id="1033" name="Picture 16" descr="100px-1%2C3-Propanediol-Ball%26Stic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8974" y="2230213"/>
              <a:ext cx="1361088" cy="1182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" name="Rectangle 17"/>
            <p:cNvSpPr>
              <a:spLocks noChangeArrowheads="1"/>
            </p:cNvSpPr>
            <p:nvPr/>
          </p:nvSpPr>
          <p:spPr bwMode="auto">
            <a:xfrm>
              <a:off x="6162255" y="3584153"/>
              <a:ext cx="3248401" cy="798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59436" tIns="29718" rIns="59436" bIns="29718"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tx1"/>
                  </a:solidFill>
                  <a:latin typeface="Helvetica" charset="0"/>
                  <a:ea typeface="Batang" pitchFamily="18" charset="-127"/>
                  <a:cs typeface="Helvetica" charset="0"/>
                </a:rPr>
                <a:t>Devices, Sensors, Pharmaceuticals, Renewable Chemicals &amp; Fuels and </a:t>
              </a:r>
              <a:r>
                <a:rPr lang="en-US" altLang="ko-KR" sz="1600" b="1" dirty="0" smtClean="0">
                  <a:solidFill>
                    <a:schemeClr val="tx1"/>
                  </a:solidFill>
                  <a:latin typeface="Helvetica" charset="0"/>
                  <a:ea typeface="Batang" pitchFamily="18" charset="-127"/>
                  <a:cs typeface="Helvetica" charset="0"/>
                </a:rPr>
                <a:t>Food</a:t>
              </a:r>
              <a:endParaRPr lang="en-US" altLang="ko-KR" sz="1600" dirty="0">
                <a:solidFill>
                  <a:schemeClr val="tx1"/>
                </a:solidFill>
                <a:latin typeface="Helvetica" charset="0"/>
                <a:ea typeface="Gulim" pitchFamily="34" charset="-127"/>
                <a:cs typeface="Helvetica" charset="0"/>
              </a:endParaRPr>
            </a:p>
          </p:txBody>
        </p:sp>
        <p:sp>
          <p:nvSpPr>
            <p:cNvPr id="1035" name="Rectangle 18"/>
            <p:cNvSpPr>
              <a:spLocks noChangeArrowheads="1"/>
            </p:cNvSpPr>
            <p:nvPr/>
          </p:nvSpPr>
          <p:spPr bwMode="auto">
            <a:xfrm>
              <a:off x="1050203" y="3558605"/>
              <a:ext cx="1509713" cy="331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9436" tIns="29718" rIns="59436" bIns="29718"/>
            <a:lstStyle>
              <a:lvl1pPr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algn="ctr" eaLnBrk="1" hangingPunct="1"/>
              <a:r>
                <a:rPr lang="en-US" altLang="ko-KR" sz="1600" b="1" dirty="0">
                  <a:solidFill>
                    <a:schemeClr val="tx1"/>
                  </a:solidFill>
                  <a:latin typeface="Helvetica" charset="0"/>
                  <a:ea typeface="Batang" pitchFamily="18" charset="-127"/>
                  <a:cs typeface="Helvetica" charset="0"/>
                </a:rPr>
                <a:t>Using Synthetic Genes…</a:t>
              </a:r>
              <a:endParaRPr lang="en-US" altLang="ko-KR" sz="1600" dirty="0">
                <a:solidFill>
                  <a:schemeClr val="tx1"/>
                </a:solidFill>
                <a:latin typeface="Helvetica" charset="0"/>
                <a:ea typeface="Gulim" pitchFamily="34" charset="-127"/>
                <a:cs typeface="Helvetica" charset="0"/>
              </a:endParaRPr>
            </a:p>
          </p:txBody>
        </p:sp>
        <p:pic>
          <p:nvPicPr>
            <p:cNvPr id="1036" name="Picture 19" descr="Gene Exon 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773" y="1868834"/>
              <a:ext cx="2041649" cy="1538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ight Arrow 20"/>
            <p:cNvSpPr/>
            <p:nvPr/>
          </p:nvSpPr>
          <p:spPr>
            <a:xfrm>
              <a:off x="2913149" y="2715150"/>
              <a:ext cx="459861" cy="265441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>
                <a:solidFill>
                  <a:schemeClr val="tx1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6054991" y="2715150"/>
              <a:ext cx="459860" cy="265441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>
                <a:solidFill>
                  <a:schemeClr val="tx1"/>
                </a:solidFill>
                <a:latin typeface="Helvetica" pitchFamily="34" charset="0"/>
                <a:cs typeface="Helvetica" pitchFamily="34" charset="0"/>
              </a:endParaRPr>
            </a:p>
          </p:txBody>
        </p:sp>
      </p:grpSp>
      <p:pic>
        <p:nvPicPr>
          <p:cNvPr id="1031" name="Picture 14" descr="File:Average prokaryote cell- unlabled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296" y="1302279"/>
            <a:ext cx="1746647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43" y="78054"/>
            <a:ext cx="917117" cy="736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4" name="Picture 2" descr="http://upload.wikimedia.org/wikipedia/commons/0/0f/Peptide_sy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792" y="4535722"/>
            <a:ext cx="2379979" cy="2027191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ds.haverford.edu/bitbybit/wp-content/uploads/2012/07/Chapter_4-10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35" t="25510"/>
          <a:stretch/>
        </p:blipFill>
        <p:spPr bwMode="auto">
          <a:xfrm>
            <a:off x="4404378" y="4604410"/>
            <a:ext cx="2198893" cy="1943073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6" name="Picture 4" descr="194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902" y="4604410"/>
            <a:ext cx="2149745" cy="1943073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415100" y="4150336"/>
            <a:ext cx="8480423" cy="5272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199781" y="6488572"/>
            <a:ext cx="3367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Tape </a:t>
            </a:r>
            <a:r>
              <a:rPr lang="en-US" sz="1400" b="1" dirty="0"/>
              <a:t>Progra</a:t>
            </a:r>
            <a:r>
              <a:rPr lang="en-US" sz="1400" b="1" dirty="0" smtClean="0"/>
              <a:t>mming of the Mark I Computer</a:t>
            </a:r>
            <a:endParaRPr lang="en-US" sz="1400" b="1" dirty="0"/>
          </a:p>
        </p:txBody>
      </p:sp>
      <p:sp>
        <p:nvSpPr>
          <p:cNvPr id="8" name="Rectangle 7"/>
          <p:cNvSpPr/>
          <p:nvPr/>
        </p:nvSpPr>
        <p:spPr>
          <a:xfrm>
            <a:off x="310737" y="5549317"/>
            <a:ext cx="9268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Ribosome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1500985" y="4155608"/>
            <a:ext cx="6004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only 10</a:t>
            </a:r>
            <a:r>
              <a:rPr lang="en-US" sz="1400" b="1" baseline="30000" dirty="0"/>
              <a:t>6</a:t>
            </a:r>
            <a:r>
              <a:rPr lang="en-US" sz="1400" b="1" dirty="0"/>
              <a:t> times </a:t>
            </a:r>
            <a:r>
              <a:rPr lang="en-US" sz="1400" b="1" dirty="0" smtClean="0"/>
              <a:t>smaller                                                                                Like </a:t>
            </a:r>
            <a:r>
              <a:rPr lang="en-US" sz="1400" b="1" dirty="0"/>
              <a:t>this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369366" y="4360791"/>
            <a:ext cx="2872409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71785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153400" cy="1143000"/>
          </a:xfrm>
        </p:spPr>
        <p:txBody>
          <a:bodyPr/>
          <a:lstStyle/>
          <a:p>
            <a:r>
              <a:rPr lang="en-US" sz="4000">
                <a:solidFill>
                  <a:srgbClr val="0000FF"/>
                </a:solidFill>
              </a:rPr>
              <a:t>Error Reduction: GFP Gene synthesis</a:t>
            </a:r>
          </a:p>
        </p:txBody>
      </p:sp>
      <p:pic>
        <p:nvPicPr>
          <p:cNvPr id="421891" name="Picture 3" descr="Figure4-300d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8620125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89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pnas.org/content/100/26/15440/F1.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6" y="850314"/>
            <a:ext cx="8786139" cy="507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0" y="655022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/>
              <a:t>http://www.pnas.org/content/100/26/15440/F1.large.jpg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b="1" dirty="0"/>
              <a:t>Generating a synthetic genome by whole genome assembly: </a:t>
            </a:r>
            <a:r>
              <a:rPr lang="el-GR" b="1" dirty="0"/>
              <a:t>φ</a:t>
            </a:r>
            <a:r>
              <a:rPr lang="en-US" b="1" dirty="0"/>
              <a:t>X174 bacteriophage from synthetic oligonucleotides</a:t>
            </a:r>
          </a:p>
        </p:txBody>
      </p:sp>
      <p:sp>
        <p:nvSpPr>
          <p:cNvPr id="5" name="Rectangle 4"/>
          <p:cNvSpPr/>
          <p:nvPr/>
        </p:nvSpPr>
        <p:spPr>
          <a:xfrm>
            <a:off x="-58118" y="6018678"/>
            <a:ext cx="23676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AGCTAGCTAGTTTTTTTTTT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0122" y="6334471"/>
            <a:ext cx="2195643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195958" y="6023213"/>
            <a:ext cx="22822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spc="-150" dirty="0"/>
              <a:t>GGGGGGGGGGAAGGCCTTAA</a:t>
            </a:r>
          </a:p>
        </p:txBody>
      </p:sp>
      <p:sp>
        <p:nvSpPr>
          <p:cNvPr id="8" name="Rectangle 7"/>
          <p:cNvSpPr/>
          <p:nvPr/>
        </p:nvSpPr>
        <p:spPr>
          <a:xfrm>
            <a:off x="1125731" y="6519446"/>
            <a:ext cx="25226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/>
              <a:t>AAAAAAAAAACCCCCCCCCC</a:t>
            </a:r>
            <a:endParaRPr lang="en-US" sz="1600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286331" y="6334471"/>
            <a:ext cx="2184961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121668" y="6471327"/>
            <a:ext cx="2394306" cy="0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30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www.neb.com/~/media/Catalog/All-Products/0AA961B294E444AFBEDD5C4A904C76E6/Long%20Description/E261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652" y="648911"/>
            <a:ext cx="7284962" cy="592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0" y="6525544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https://www.neb.com/~/media/Catalog/All-Products/0AA961B294E444AFBEDD5C4A904C76E6/Long%20Description/E2611a.jpg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650" y="38172"/>
            <a:ext cx="913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Gibson Assembly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0694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2011.igem.org/wiki/images/thumb/0/02/HARVChip_synthesis.png/500px-HARVChip_synthesi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125" y="764273"/>
            <a:ext cx="9128681" cy="630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790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Multiplex </a:t>
            </a:r>
            <a:r>
              <a:rPr lang="en-US" sz="3200" dirty="0"/>
              <a:t>S</a:t>
            </a:r>
            <a:r>
              <a:rPr lang="en-US" sz="3200" dirty="0" smtClean="0"/>
              <a:t>ynthesis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4406557" y="46576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Kosuri, Sriram, et al. "Scalable gene synthesis by selective amplification of DNA pools from high-fidelity microchips." </a:t>
            </a:r>
            <a:r>
              <a:rPr lang="en-US" i="1" dirty="0"/>
              <a:t>Nature biotechnology</a:t>
            </a:r>
            <a:r>
              <a:rPr lang="en-US" dirty="0"/>
              <a:t> 28.12 (2010): 1295-1299.</a:t>
            </a:r>
          </a:p>
        </p:txBody>
      </p:sp>
    </p:spTree>
    <p:extLst>
      <p:ext uri="{BB962C8B-B14F-4D97-AF65-F5344CB8AC3E}">
        <p14:creationId xmlns:p14="http://schemas.microsoft.com/office/powerpoint/2010/main" val="231741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GeneProSynv_1"/>
          <p:cNvPicPr>
            <a:picLocks noChangeAspect="1" noChangeArrowheads="1"/>
          </p:cNvPicPr>
          <p:nvPr/>
        </p:nvPicPr>
        <p:blipFill>
          <a:blip r:embed="rId2"/>
          <a:srcRect t="1575"/>
          <a:stretch>
            <a:fillRect/>
          </a:stretch>
        </p:blipFill>
        <p:spPr bwMode="auto">
          <a:xfrm>
            <a:off x="5380040" y="2821911"/>
            <a:ext cx="329088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17" descr="Figure4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2" y="1064547"/>
            <a:ext cx="13255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18" descr="Figure4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58015" y="1064547"/>
            <a:ext cx="144938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Text Box 8"/>
          <p:cNvSpPr txBox="1">
            <a:spLocks noChangeArrowheads="1"/>
          </p:cNvSpPr>
          <p:nvPr/>
        </p:nvSpPr>
        <p:spPr bwMode="auto">
          <a:xfrm>
            <a:off x="5553075" y="5460891"/>
            <a:ext cx="31178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sz="1200" b="1" dirty="0">
                <a:solidFill>
                  <a:prstClr val="black"/>
                </a:solidFill>
              </a:rPr>
              <a:t>Parallel gene synthesis in a </a:t>
            </a:r>
            <a:r>
              <a:rPr lang="en-US" sz="1200" b="1" dirty="0" smtClean="0">
                <a:solidFill>
                  <a:prstClr val="black"/>
                </a:solidFill>
              </a:rPr>
              <a:t>microfluidic device</a:t>
            </a:r>
            <a:endParaRPr lang="en-US" sz="1200" b="1" dirty="0">
              <a:solidFill>
                <a:prstClr val="black"/>
              </a:solidFill>
            </a:endParaRPr>
          </a:p>
          <a:p>
            <a:pPr defTabSz="914400"/>
            <a:r>
              <a:rPr lang="en-US" sz="1200" dirty="0">
                <a:solidFill>
                  <a:prstClr val="black"/>
                </a:solidFill>
              </a:rPr>
              <a:t>D.S. Kong, P.A. Carr, L. Chen, S. Zhang, J.M. </a:t>
            </a:r>
            <a:r>
              <a:rPr lang="en-US" sz="1200" dirty="0" smtClean="0">
                <a:solidFill>
                  <a:prstClr val="black"/>
                </a:solidFill>
              </a:rPr>
              <a:t>Jacobson Nucleic </a:t>
            </a:r>
            <a:r>
              <a:rPr lang="en-US" sz="1200" dirty="0">
                <a:solidFill>
                  <a:prstClr val="black"/>
                </a:solidFill>
              </a:rPr>
              <a:t>Acid Research </a:t>
            </a:r>
            <a:r>
              <a:rPr lang="en-US" sz="1200" dirty="0">
                <a:solidFill>
                  <a:srgbClr val="000000"/>
                </a:solidFill>
              </a:rPr>
              <a:t>, 2007, Vol. 35, No. 8 e61</a:t>
            </a:r>
          </a:p>
        </p:txBody>
      </p:sp>
      <p:pic>
        <p:nvPicPr>
          <p:cNvPr id="55302" name="Picture 12" descr="nature03151-f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43088" y="3266409"/>
            <a:ext cx="2208212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3" name="Picture 14" descr="nature03151-f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51000" y="1182023"/>
            <a:ext cx="2681288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4" name="Rectangle 15"/>
          <p:cNvSpPr>
            <a:spLocks noChangeArrowheads="1"/>
          </p:cNvSpPr>
          <p:nvPr/>
        </p:nvSpPr>
        <p:spPr bwMode="auto">
          <a:xfrm>
            <a:off x="854077" y="5137726"/>
            <a:ext cx="375126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914400"/>
            <a:r>
              <a:rPr lang="en-US" sz="1200" b="1" dirty="0">
                <a:solidFill>
                  <a:prstClr val="black"/>
                </a:solidFill>
              </a:rPr>
              <a:t/>
            </a:r>
            <a:br>
              <a:rPr lang="en-US" sz="1200" b="1" dirty="0">
                <a:solidFill>
                  <a:prstClr val="black"/>
                </a:solidFill>
              </a:rPr>
            </a:br>
            <a:r>
              <a:rPr lang="en-US" sz="1200" b="1" dirty="0">
                <a:solidFill>
                  <a:prstClr val="black"/>
                </a:solidFill>
              </a:rPr>
              <a:t>Accurate multiplex gene synthesis from programmable DNA microchips</a:t>
            </a:r>
            <a:endParaRPr lang="en-US" sz="1200" dirty="0">
              <a:solidFill>
                <a:prstClr val="black"/>
              </a:solidFill>
            </a:endParaRPr>
          </a:p>
          <a:p>
            <a:pPr defTabSz="914400"/>
            <a:r>
              <a:rPr lang="en-US" sz="1200" dirty="0" err="1">
                <a:solidFill>
                  <a:prstClr val="black"/>
                </a:solidFill>
              </a:rPr>
              <a:t>Jingdong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Tian</a:t>
            </a:r>
            <a:r>
              <a:rPr lang="en-US" sz="1200" dirty="0">
                <a:solidFill>
                  <a:prstClr val="black"/>
                </a:solidFill>
              </a:rPr>
              <a:t>, </a:t>
            </a:r>
            <a:r>
              <a:rPr lang="en-US" sz="1200" dirty="0" err="1">
                <a:solidFill>
                  <a:prstClr val="black"/>
                </a:solidFill>
              </a:rPr>
              <a:t>Hui</a:t>
            </a:r>
            <a:r>
              <a:rPr lang="en-US" sz="1200" dirty="0">
                <a:solidFill>
                  <a:prstClr val="black"/>
                </a:solidFill>
              </a:rPr>
              <a:t> Gong, </a:t>
            </a:r>
            <a:r>
              <a:rPr lang="en-US" sz="1200" dirty="0" err="1">
                <a:solidFill>
                  <a:prstClr val="black"/>
                </a:solidFill>
              </a:rPr>
              <a:t>Nijing</a:t>
            </a:r>
            <a:r>
              <a:rPr lang="en-US" sz="1200" dirty="0">
                <a:solidFill>
                  <a:prstClr val="black"/>
                </a:solidFill>
              </a:rPr>
              <a:t> Sheng, </a:t>
            </a:r>
            <a:r>
              <a:rPr lang="en-US" sz="1200" dirty="0" err="1">
                <a:solidFill>
                  <a:prstClr val="black"/>
                </a:solidFill>
              </a:rPr>
              <a:t>Xiaochuan</a:t>
            </a:r>
            <a:r>
              <a:rPr lang="en-US" sz="1200" dirty="0">
                <a:solidFill>
                  <a:prstClr val="black"/>
                </a:solidFill>
              </a:rPr>
              <a:t> Zhou, </a:t>
            </a:r>
            <a:r>
              <a:rPr lang="en-US" sz="1200" dirty="0" err="1">
                <a:solidFill>
                  <a:prstClr val="black"/>
                </a:solidFill>
              </a:rPr>
              <a:t>Erdogan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Gulari</a:t>
            </a:r>
            <a:r>
              <a:rPr lang="en-US" sz="1200" dirty="0">
                <a:solidFill>
                  <a:prstClr val="black"/>
                </a:solidFill>
              </a:rPr>
              <a:t>, </a:t>
            </a:r>
            <a:r>
              <a:rPr lang="en-US" sz="1200" dirty="0" err="1">
                <a:solidFill>
                  <a:prstClr val="black"/>
                </a:solidFill>
              </a:rPr>
              <a:t>Xiaolian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Gao</a:t>
            </a:r>
            <a:r>
              <a:rPr lang="en-US" sz="1200" dirty="0">
                <a:solidFill>
                  <a:prstClr val="black"/>
                </a:solidFill>
              </a:rPr>
              <a:t> and George Church</a:t>
            </a:r>
          </a:p>
          <a:p>
            <a:pPr defTabSz="914400"/>
            <a:r>
              <a:rPr lang="en-US" sz="1200" i="1" dirty="0">
                <a:solidFill>
                  <a:prstClr val="black"/>
                </a:solidFill>
              </a:rPr>
              <a:t>Nature </a:t>
            </a:r>
            <a:r>
              <a:rPr lang="en-US" sz="1200" b="1" dirty="0">
                <a:solidFill>
                  <a:prstClr val="black"/>
                </a:solidFill>
              </a:rPr>
              <a:t>432</a:t>
            </a:r>
            <a:r>
              <a:rPr lang="en-US" sz="1200" dirty="0">
                <a:solidFill>
                  <a:prstClr val="black"/>
                </a:solidFill>
              </a:rPr>
              <a:t>, 1050-1054(23 December 2004)</a:t>
            </a:r>
          </a:p>
          <a:p>
            <a:pPr defTabSz="914400"/>
            <a:r>
              <a:rPr lang="en-US" sz="1200" dirty="0">
                <a:solidFill>
                  <a:prstClr val="black"/>
                </a:solidFill>
              </a:rPr>
              <a:t>doi:10.1038/nature03151</a:t>
            </a:r>
          </a:p>
        </p:txBody>
      </p:sp>
      <p:grpSp>
        <p:nvGrpSpPr>
          <p:cNvPr id="55305" name="Group 12"/>
          <p:cNvGrpSpPr>
            <a:grpSpLocks/>
          </p:cNvGrpSpPr>
          <p:nvPr/>
        </p:nvGrpSpPr>
        <p:grpSpPr bwMode="auto">
          <a:xfrm>
            <a:off x="296863" y="1115347"/>
            <a:ext cx="665162" cy="596900"/>
            <a:chOff x="187" y="736"/>
            <a:chExt cx="419" cy="376"/>
          </a:xfrm>
        </p:grpSpPr>
        <p:sp>
          <p:nvSpPr>
            <p:cNvPr id="55309" name="Oval 11"/>
            <p:cNvSpPr>
              <a:spLocks noChangeArrowheads="1"/>
            </p:cNvSpPr>
            <p:nvPr/>
          </p:nvSpPr>
          <p:spPr bwMode="auto">
            <a:xfrm>
              <a:off x="187" y="736"/>
              <a:ext cx="419" cy="3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310" name="Text Box 10"/>
            <p:cNvSpPr txBox="1">
              <a:spLocks noChangeArrowheads="1"/>
            </p:cNvSpPr>
            <p:nvPr/>
          </p:nvSpPr>
          <p:spPr bwMode="auto">
            <a:xfrm>
              <a:off x="300" y="784"/>
              <a:ext cx="19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2000">
                  <a:solidFill>
                    <a:prstClr val="black"/>
                  </a:solidFill>
                </a:rPr>
                <a:t>1</a:t>
              </a:r>
            </a:p>
          </p:txBody>
        </p:sp>
      </p:grpSp>
      <p:grpSp>
        <p:nvGrpSpPr>
          <p:cNvPr id="55306" name="Group 13"/>
          <p:cNvGrpSpPr>
            <a:grpSpLocks/>
          </p:cNvGrpSpPr>
          <p:nvPr/>
        </p:nvGrpSpPr>
        <p:grpSpPr bwMode="auto">
          <a:xfrm>
            <a:off x="4619627" y="1129635"/>
            <a:ext cx="665163" cy="596900"/>
            <a:chOff x="187" y="736"/>
            <a:chExt cx="419" cy="376"/>
          </a:xfrm>
        </p:grpSpPr>
        <p:sp>
          <p:nvSpPr>
            <p:cNvPr id="55307" name="Oval 14"/>
            <p:cNvSpPr>
              <a:spLocks noChangeArrowheads="1"/>
            </p:cNvSpPr>
            <p:nvPr/>
          </p:nvSpPr>
          <p:spPr bwMode="auto">
            <a:xfrm>
              <a:off x="187" y="736"/>
              <a:ext cx="419" cy="3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308" name="Text Box 15"/>
            <p:cNvSpPr txBox="1">
              <a:spLocks noChangeArrowheads="1"/>
            </p:cNvSpPr>
            <p:nvPr/>
          </p:nvSpPr>
          <p:spPr bwMode="auto">
            <a:xfrm>
              <a:off x="300" y="784"/>
              <a:ext cx="19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2000" dirty="0">
                  <a:solidFill>
                    <a:prstClr val="black"/>
                  </a:solidFill>
                </a:rPr>
                <a:t>2</a:t>
              </a:r>
            </a:p>
          </p:txBody>
        </p:sp>
      </p:grp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0" y="56495"/>
            <a:ext cx="9144000" cy="57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43" tIns="40821" rIns="81643" bIns="40821">
            <a:spAutoFit/>
          </a:bodyPr>
          <a:lstStyle>
            <a:lvl1pPr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000099"/>
                </a:solidFill>
                <a:latin typeface="Arial" pitchFamily="34" charset="0"/>
              </a:rPr>
              <a:t>Chip Based </a:t>
            </a:r>
            <a:r>
              <a:rPr lang="en-US" altLang="en-US" sz="3200" b="1" dirty="0" smtClean="0">
                <a:solidFill>
                  <a:srgbClr val="000099"/>
                </a:solidFill>
                <a:latin typeface="Arial" pitchFamily="34" charset="0"/>
              </a:rPr>
              <a:t>Gene Synthesis</a:t>
            </a:r>
            <a:endParaRPr lang="en-US" altLang="en-US" sz="3200" b="1" dirty="0">
              <a:solidFill>
                <a:srgbClr val="000099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28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www.synthesis.cc/library/Carlson_Price_Seq_Synth_Feb20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17" y="138554"/>
            <a:ext cx="7862516" cy="627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0" y="6624287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b="1" dirty="0"/>
              <a:t>http://www.synthesis.cc/assets_c/2014/02/Carlson_Price_Seq_Synth_Feb2014.html</a:t>
            </a:r>
          </a:p>
        </p:txBody>
      </p:sp>
    </p:spTree>
    <p:extLst>
      <p:ext uri="{BB962C8B-B14F-4D97-AF65-F5344CB8AC3E}">
        <p14:creationId xmlns:p14="http://schemas.microsoft.com/office/powerpoint/2010/main" val="404198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390" y="1263524"/>
            <a:ext cx="2706624" cy="270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http://www.nupack.org/partition/strand_detail_image/690848?token=oSSaAoGkDc&amp;subimage=1&amp;temperature=25.0&amp;strand_id=0&amp;get_thumb=no&amp;letters=no&amp;numbers=no&amp;suffix=mfe&amp;cacheval=0&amp;type=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20" y="1234909"/>
            <a:ext cx="2707943" cy="2707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5" descr="Diagram of minimum free energy secondary structure with probability shad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http://www.nupack.org/partition/strand_detail_image/690848?token=oSSaAoGkDc&amp;subimage=1&amp;temperature=25.0&amp;strand_id=2&amp;get_thumb=no&amp;letters=no&amp;numbers=no&amp;suffix=mfe&amp;cacheval=0&amp;type=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1" descr="http://www.nupack.org/partition/strand_detail_image/690848?token=oSSaAoGkDc&amp;subimage=1&amp;temperature=25.0&amp;strand_id=2&amp;get_thumb=no&amp;letters=no&amp;numbers=no&amp;suffix=mfe&amp;cacheval=0&amp;type=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4" descr="http://www.nupack.org/partition/strand_detail_image/690848?token=oSSaAoGkDc&amp;subimage=1&amp;temperature=25.0&amp;strand_id=1&amp;get_thumb=no&amp;letters=no&amp;numbers=no&amp;suffix=mfe&amp;cacheval=0&amp;type=p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32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045" y="1292137"/>
            <a:ext cx="2706624" cy="270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10354" y="942367"/>
            <a:ext cx="28498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TCACAAATTAATTTTAATTCCTATT</a:t>
            </a:r>
          </a:p>
        </p:txBody>
      </p:sp>
      <p:sp>
        <p:nvSpPr>
          <p:cNvPr id="8" name="Rectangle 7"/>
          <p:cNvSpPr/>
          <p:nvPr/>
        </p:nvSpPr>
        <p:spPr>
          <a:xfrm>
            <a:off x="3410110" y="949542"/>
            <a:ext cx="28908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TATATAAAGACTAATTTATAAGATT</a:t>
            </a:r>
          </a:p>
        </p:txBody>
      </p:sp>
      <p:sp>
        <p:nvSpPr>
          <p:cNvPr id="9" name="Rectangle 8"/>
          <p:cNvSpPr/>
          <p:nvPr/>
        </p:nvSpPr>
        <p:spPr>
          <a:xfrm>
            <a:off x="6213800" y="949542"/>
            <a:ext cx="28734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ATCTAATATCTTAGTGATAAAATTT</a:t>
            </a:r>
          </a:p>
        </p:txBody>
      </p:sp>
      <p:sp>
        <p:nvSpPr>
          <p:cNvPr id="10" name="AutoShape 18" descr="Image result for nupack"/>
          <p:cNvSpPr>
            <a:spLocks noChangeAspect="1" noChangeArrowheads="1"/>
          </p:cNvSpPr>
          <p:nvPr/>
        </p:nvSpPr>
        <p:spPr bwMode="auto">
          <a:xfrm>
            <a:off x="917575" y="82225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35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6" y="86981"/>
            <a:ext cx="3276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12482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GC = 10%</a:t>
            </a:r>
            <a:endParaRPr lang="en-US" sz="3600" b="1" dirty="0"/>
          </a:p>
        </p:txBody>
      </p:sp>
      <p:sp>
        <p:nvSpPr>
          <p:cNvPr id="12" name="AutoShape 21" descr="Diagram of minimum free energy secondary structure with probability shading"/>
          <p:cNvSpPr>
            <a:spLocks noChangeAspect="1" noChangeArrowheads="1"/>
          </p:cNvSpPr>
          <p:nvPr/>
        </p:nvSpPr>
        <p:spPr bwMode="auto">
          <a:xfrm>
            <a:off x="1383879" y="97465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38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87" y="4102292"/>
            <a:ext cx="2706624" cy="270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9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621" y="4129588"/>
            <a:ext cx="2706624" cy="270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25" descr="http://www.nupack.org/partition/strand_detail_image/690848?token=oSSaAoGkDc&amp;subimage=0&amp;temperature=25.0&amp;strand_id=2&amp;suffix=mfe&amp;cacheval=0&amp;get_thumb=no&amp;letters=no&amp;numbers=no&amp;type=png"/>
          <p:cNvSpPr>
            <a:spLocks noChangeAspect="1" noChangeArrowheads="1"/>
          </p:cNvSpPr>
          <p:nvPr/>
        </p:nvSpPr>
        <p:spPr bwMode="auto">
          <a:xfrm>
            <a:off x="1536279" y="112705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42" name="Picture 2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185" y="4148889"/>
            <a:ext cx="2706624" cy="270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0" y="580210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Minimum Free Energy Secondary Structures : 25</a:t>
            </a:r>
            <a:r>
              <a:rPr lang="en-US" b="1" baseline="30000" dirty="0" smtClean="0"/>
              <a:t>0</a:t>
            </a:r>
            <a:r>
              <a:rPr lang="en-US" b="1" dirty="0" smtClean="0"/>
              <a:t> C </a:t>
            </a:r>
          </a:p>
        </p:txBody>
      </p:sp>
      <p:pic>
        <p:nvPicPr>
          <p:cNvPr id="26" name="Picture 6" descr="http://hyperphysics.phy-astr.gsu.edu/hbase/organic/imgorg/codecom3.gif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19" b="7765"/>
          <a:stretch/>
        </p:blipFill>
        <p:spPr bwMode="auto">
          <a:xfrm>
            <a:off x="78761" y="1140706"/>
            <a:ext cx="1458188" cy="258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5783" y="4750263"/>
            <a:ext cx="1642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A/T ~ -1.2kcal/</a:t>
            </a:r>
            <a:r>
              <a:rPr lang="en-US" sz="1400" b="1" dirty="0" err="1"/>
              <a:t>mol</a:t>
            </a:r>
            <a:endParaRPr lang="en-US" sz="1400" b="1" dirty="0"/>
          </a:p>
          <a:p>
            <a:r>
              <a:rPr lang="en-US" sz="1400" b="1" dirty="0" smtClean="0"/>
              <a:t>G/C ~ -2.0 kcal/</a:t>
            </a:r>
            <a:r>
              <a:rPr lang="en-US" sz="1400" b="1" dirty="0" err="1" smtClean="0"/>
              <a:t>mol</a:t>
            </a:r>
            <a:endParaRPr lang="en-US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235561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iagram of minimum free energy secondary structure with probability shad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378" y="1155654"/>
            <a:ext cx="2318982" cy="2318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328" y="1295543"/>
            <a:ext cx="2179093" cy="2179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84675" y="730596"/>
            <a:ext cx="66354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CCCCCCCCCCCCCCCCCCCCCCCCGGGGGGGGGGGGGGGGGGGGGGGG</a:t>
            </a:r>
          </a:p>
        </p:txBody>
      </p:sp>
      <p:sp>
        <p:nvSpPr>
          <p:cNvPr id="4" name="AutoShape 6" descr="Diagram of minimum free energy secondary structure with probability shad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029" y="4616360"/>
            <a:ext cx="2247331" cy="2247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25" y="4626595"/>
            <a:ext cx="2237096" cy="2237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80613" y="3809414"/>
            <a:ext cx="3693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1500" spc="190" dirty="0" smtClean="0"/>
              <a:t>CCCCCCCCCCCCCCCCCCCCCCCC</a:t>
            </a:r>
          </a:p>
        </p:txBody>
      </p:sp>
      <p:sp>
        <p:nvSpPr>
          <p:cNvPr id="6" name="Rectangle 5"/>
          <p:cNvSpPr/>
          <p:nvPr/>
        </p:nvSpPr>
        <p:spPr>
          <a:xfrm>
            <a:off x="2764543" y="4177485"/>
            <a:ext cx="3724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GGGGGGGGGGGGGGGGGGGGGGGG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296537" y="730596"/>
            <a:ext cx="64008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866029" y="4136541"/>
            <a:ext cx="3553311" cy="126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841005" y="4247997"/>
            <a:ext cx="3553311" cy="1261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0" y="12482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Base Pairing Energies</a:t>
            </a:r>
            <a:endParaRPr lang="en-US" sz="3600" b="1" dirty="0"/>
          </a:p>
        </p:txBody>
      </p:sp>
      <p:sp>
        <p:nvSpPr>
          <p:cNvPr id="13" name="Rectangle 12"/>
          <p:cNvSpPr/>
          <p:nvPr/>
        </p:nvSpPr>
        <p:spPr>
          <a:xfrm>
            <a:off x="0" y="3220522"/>
            <a:ext cx="2029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G/C ~ -2.0 kcal/</a:t>
            </a:r>
            <a:r>
              <a:rPr lang="en-US" b="1" dirty="0" err="1"/>
              <a:t>mol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0029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nupack.org/partition/strand_detail_image/690848?token=oSSaAoGkDc&amp;subimage=1&amp;temperature=25.0&amp;strand_id=0&amp;get_thumb=no&amp;letters=no&amp;numbers=no&amp;suffix=mfe&amp;cacheval=0&amp;type=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5" descr="Diagram of minimum free energy secondary structure with probability shad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http://www.nupack.org/partition/strand_detail_image/690848?token=oSSaAoGkDc&amp;subimage=1&amp;temperature=25.0&amp;strand_id=2&amp;get_thumb=no&amp;letters=no&amp;numbers=no&amp;suffix=mfe&amp;cacheval=0&amp;type=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1" descr="http://www.nupack.org/partition/strand_detail_image/690848?token=oSSaAoGkDc&amp;subimage=1&amp;temperature=25.0&amp;strand_id=2&amp;get_thumb=no&amp;letters=no&amp;numbers=no&amp;suffix=mfe&amp;cacheval=0&amp;type=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4" descr="http://www.nupack.org/partition/strand_detail_image/690848?token=oSSaAoGkDc&amp;subimage=1&amp;temperature=25.0&amp;strand_id=1&amp;get_thumb=no&amp;letters=no&amp;numbers=no&amp;suffix=mfe&amp;cacheval=0&amp;type=p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8" descr="Image result for nupack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35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6" y="86981"/>
            <a:ext cx="3276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12482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GC = 50%</a:t>
            </a:r>
            <a:endParaRPr lang="en-US" sz="3600" b="1" dirty="0"/>
          </a:p>
        </p:txBody>
      </p:sp>
      <p:sp>
        <p:nvSpPr>
          <p:cNvPr id="14" name="Rectangle 13"/>
          <p:cNvSpPr/>
          <p:nvPr/>
        </p:nvSpPr>
        <p:spPr>
          <a:xfrm>
            <a:off x="39172" y="919347"/>
            <a:ext cx="29715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AGATATACTCGGTATACGAGTCCCG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34989" y="919347"/>
            <a:ext cx="29029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TAACCCTCCGATCACTATTTGAATT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60" y="2037588"/>
            <a:ext cx="2706624" cy="270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224" y="2037588"/>
            <a:ext cx="2706624" cy="270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603" y="2037588"/>
            <a:ext cx="2706624" cy="270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010691" y="926522"/>
            <a:ext cx="29951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GGAGGTTAATCCACCATGTCTCCGT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580210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Minimum Free Energy Secondary Structures : 25</a:t>
            </a:r>
            <a:r>
              <a:rPr lang="en-US" b="1" baseline="30000" dirty="0" smtClean="0"/>
              <a:t>0</a:t>
            </a:r>
            <a:r>
              <a:rPr lang="en-US" b="1" dirty="0" smtClean="0"/>
              <a:t> C </a:t>
            </a:r>
          </a:p>
        </p:txBody>
      </p:sp>
    </p:spTree>
    <p:extLst>
      <p:ext uri="{BB962C8B-B14F-4D97-AF65-F5344CB8AC3E}">
        <p14:creationId xmlns:p14="http://schemas.microsoft.com/office/powerpoint/2010/main" val="198245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iagram of minimum free energy secondary structure with probability shad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6" y="1852683"/>
            <a:ext cx="3792940" cy="3792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6" descr="http://www.nupack.org/partition/strand_detail_image/690853?token=XsZJfNjvnr&amp;subimage=0&amp;temperature=25.0&amp;strand_id=1&amp;suffix=dp&amp;cacheval=0&amp;get_thumb=no&amp;letters=no&amp;numbers=no&amp;type=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422" y="1795818"/>
            <a:ext cx="3821372" cy="36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2" descr="http://www.nupack.org/partition/strand_detail_image/690848?token=oSSaAoGkDc&amp;subimage=1&amp;temperature=25.0&amp;strand_id=0&amp;get_thumb=no&amp;letters=no&amp;numbers=no&amp;suffix=mfe&amp;cacheval=0&amp;type=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5" descr="Diagram of minimum free energy secondary structure with probability shad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http://www.nupack.org/partition/strand_detail_image/690848?token=oSSaAoGkDc&amp;subimage=1&amp;temperature=25.0&amp;strand_id=2&amp;get_thumb=no&amp;letters=no&amp;numbers=no&amp;suffix=mfe&amp;cacheval=0&amp;type=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1" descr="http://www.nupack.org/partition/strand_detail_image/690848?token=oSSaAoGkDc&amp;subimage=1&amp;temperature=25.0&amp;strand_id=2&amp;get_thumb=no&amp;letters=no&amp;numbers=no&amp;suffix=mfe&amp;cacheval=0&amp;type=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6" y="86981"/>
            <a:ext cx="3276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0" y="12482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GC = 50%</a:t>
            </a:r>
            <a:endParaRPr lang="en-US" sz="3600" b="1" dirty="0"/>
          </a:p>
        </p:txBody>
      </p:sp>
      <p:sp>
        <p:nvSpPr>
          <p:cNvPr id="15" name="Rectangle 14"/>
          <p:cNvSpPr/>
          <p:nvPr/>
        </p:nvSpPr>
        <p:spPr>
          <a:xfrm>
            <a:off x="2498559" y="929513"/>
            <a:ext cx="38143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TCTAAGGGAATTCAGAGAACACTAG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580210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Minimum Free Energy Secondary Structures : 25</a:t>
            </a:r>
            <a:r>
              <a:rPr lang="en-US" b="1" baseline="30000" dirty="0" smtClean="0"/>
              <a:t>0</a:t>
            </a:r>
            <a:r>
              <a:rPr lang="en-US" b="1" dirty="0" smtClean="0"/>
              <a:t> C </a:t>
            </a:r>
          </a:p>
        </p:txBody>
      </p:sp>
    </p:spTree>
    <p:extLst>
      <p:ext uri="{BB962C8B-B14F-4D97-AF65-F5344CB8AC3E}">
        <p14:creationId xmlns:p14="http://schemas.microsoft.com/office/powerpoint/2010/main" val="258542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2" y="3978276"/>
            <a:ext cx="4111625" cy="280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916113" y="3065464"/>
            <a:ext cx="91440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7173" name="Group 6"/>
          <p:cNvGrpSpPr>
            <a:grpSpLocks/>
          </p:cNvGrpSpPr>
          <p:nvPr/>
        </p:nvGrpSpPr>
        <p:grpSpPr bwMode="auto">
          <a:xfrm>
            <a:off x="0" y="6208714"/>
            <a:ext cx="9024938" cy="801687"/>
            <a:chOff x="0" y="0"/>
            <a:chExt cx="8993" cy="572"/>
          </a:xfrm>
        </p:grpSpPr>
        <p:sp>
          <p:nvSpPr>
            <p:cNvPr id="7177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8993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ED6DE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178" name="Rectangle 8"/>
            <p:cNvSpPr>
              <a:spLocks noChangeArrowheads="1"/>
            </p:cNvSpPr>
            <p:nvPr/>
          </p:nvSpPr>
          <p:spPr bwMode="auto">
            <a:xfrm>
              <a:off x="0" y="54"/>
              <a:ext cx="8993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ED6DE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2058" tIns="41029" rIns="82058" bIns="41029"/>
            <a:lstStyle>
              <a:lvl1pPr defTabSz="820738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820738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820738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820738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820738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t"/>
              <a:r>
                <a:rPr lang="en-US" altLang="en-US" sz="1400">
                  <a:cs typeface="Arial" pitchFamily="34" charset="0"/>
                </a:rPr>
                <a:t>MB Elowitz MB and S Leibler (2000) A synthetic oscillatory </a:t>
              </a:r>
            </a:p>
            <a:p>
              <a:pPr fontAlgn="t"/>
              <a:r>
                <a:rPr lang="en-US" altLang="en-US" sz="1400">
                  <a:cs typeface="Arial" pitchFamily="34" charset="0"/>
                </a:rPr>
                <a:t>network of transcriptional regulators.Nature.403 :335 - 338.</a:t>
              </a:r>
            </a:p>
          </p:txBody>
        </p:sp>
      </p:grpSp>
      <p:pic>
        <p:nvPicPr>
          <p:cNvPr id="7174" name="Picture 10" descr="http://echinacea.harvard.edu/assets/galleryNWringO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839914"/>
            <a:ext cx="3389312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7975" y="5994400"/>
            <a:ext cx="36576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latin typeface="Arial" charset="0"/>
              </a:rPr>
              <a:t>http://echinacea.harvard.edu/research/image-gallery/</a:t>
            </a:r>
          </a:p>
        </p:txBody>
      </p:sp>
      <p:pic>
        <p:nvPicPr>
          <p:cNvPr id="717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1" b="65332"/>
          <a:stretch/>
        </p:blipFill>
        <p:spPr bwMode="auto">
          <a:xfrm>
            <a:off x="4614031" y="1455761"/>
            <a:ext cx="4341121" cy="263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0" y="0"/>
            <a:ext cx="9144000" cy="1200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4800" b="1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Cells </a:t>
            </a:r>
            <a:r>
              <a:rPr lang="en-US" altLang="en-US" sz="4800" b="1" dirty="0">
                <a:solidFill>
                  <a:schemeClr val="tx2"/>
                </a:solidFill>
                <a:latin typeface="+mj-lt"/>
                <a:cs typeface="Arial" pitchFamily="34" charset="0"/>
              </a:rPr>
              <a:t>as Computers and Logic</a:t>
            </a:r>
          </a:p>
          <a:p>
            <a:pPr algn="ctr"/>
            <a:r>
              <a:rPr lang="en-US" altLang="en-US" dirty="0">
                <a:cs typeface="Arial" pitchFamily="34" charset="0"/>
              </a:rPr>
              <a:t>Ring Oscillators from Transcriptional-Translational Logic</a:t>
            </a:r>
          </a:p>
        </p:txBody>
      </p:sp>
    </p:spTree>
    <p:extLst>
      <p:ext uri="{BB962C8B-B14F-4D97-AF65-F5344CB8AC3E}">
        <p14:creationId xmlns:p14="http://schemas.microsoft.com/office/powerpoint/2010/main" val="294289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nupack.org/partition/strand_detail_image/690848?token=oSSaAoGkDc&amp;subimage=1&amp;temperature=25.0&amp;strand_id=0&amp;get_thumb=no&amp;letters=no&amp;numbers=no&amp;suffix=mfe&amp;cacheval=0&amp;type=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5" descr="Diagram of minimum free energy secondary structure with probability shad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http://www.nupack.org/partition/strand_detail_image/690848?token=oSSaAoGkDc&amp;subimage=1&amp;temperature=25.0&amp;strand_id=2&amp;get_thumb=no&amp;letters=no&amp;numbers=no&amp;suffix=mfe&amp;cacheval=0&amp;type=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1" descr="http://www.nupack.org/partition/strand_detail_image/690848?token=oSSaAoGkDc&amp;subimage=1&amp;temperature=25.0&amp;strand_id=2&amp;get_thumb=no&amp;letters=no&amp;numbers=no&amp;suffix=mfe&amp;cacheval=0&amp;type=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4" descr="http://www.nupack.org/partition/strand_detail_image/690848?token=oSSaAoGkDc&amp;subimage=1&amp;temperature=25.0&amp;strand_id=1&amp;get_thumb=no&amp;letters=no&amp;numbers=no&amp;suffix=mfe&amp;cacheval=0&amp;type=p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8" descr="Image result for nupack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35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6" y="86981"/>
            <a:ext cx="3276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12482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GC = 90%</a:t>
            </a:r>
            <a:endParaRPr lang="en-US" sz="36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3912"/>
            <a:ext cx="2706624" cy="270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0" y="580210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Minimum Free Energy Secondary Structures : 25</a:t>
            </a:r>
            <a:r>
              <a:rPr lang="en-US" b="1" baseline="30000" dirty="0" smtClean="0"/>
              <a:t>0</a:t>
            </a:r>
            <a:r>
              <a:rPr lang="en-US" b="1" dirty="0" smtClean="0"/>
              <a:t> C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633898"/>
            <a:ext cx="30716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CCCGCACGCGCGCCCGCCCCCCGGC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4314" y="1633898"/>
            <a:ext cx="30838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CCCGGCCCCGTAGCGCACCCGCCGG</a:t>
            </a:r>
          </a:p>
        </p:txBody>
      </p:sp>
      <p:sp>
        <p:nvSpPr>
          <p:cNvPr id="9" name="Rectangle 8"/>
          <p:cNvSpPr/>
          <p:nvPr/>
        </p:nvSpPr>
        <p:spPr>
          <a:xfrm>
            <a:off x="6031406" y="1627425"/>
            <a:ext cx="32583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CGGGGGCGGCGAACGGGACGCCGGC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87" y="2343912"/>
            <a:ext cx="2706624" cy="270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375" y="2343912"/>
            <a:ext cx="2706624" cy="270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46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nupack.org/partition/strand_detail_image/690848?token=oSSaAoGkDc&amp;subimage=1&amp;temperature=25.0&amp;strand_id=0&amp;get_thumb=no&amp;letters=no&amp;numbers=no&amp;suffix=mfe&amp;cacheval=0&amp;type=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5" descr="Diagram of minimum free energy secondary structure with probability shad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http://www.nupack.org/partition/strand_detail_image/690848?token=oSSaAoGkDc&amp;subimage=1&amp;temperature=25.0&amp;strand_id=2&amp;get_thumb=no&amp;letters=no&amp;numbers=no&amp;suffix=mfe&amp;cacheval=0&amp;type=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1" descr="http://www.nupack.org/partition/strand_detail_image/690848?token=oSSaAoGkDc&amp;subimage=1&amp;temperature=25.0&amp;strand_id=2&amp;get_thumb=no&amp;letters=no&amp;numbers=no&amp;suffix=mfe&amp;cacheval=0&amp;type=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4" descr="http://www.nupack.org/partition/strand_detail_image/690848?token=oSSaAoGkDc&amp;subimage=1&amp;temperature=25.0&amp;strand_id=1&amp;get_thumb=no&amp;letters=no&amp;numbers=no&amp;suffix=mfe&amp;cacheval=0&amp;type=p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8" descr="Image result for nupack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35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6" y="86981"/>
            <a:ext cx="3276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12482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smtClean="0"/>
              <a:t>Putting The Pieces Together</a:t>
            </a:r>
            <a:endParaRPr lang="en-US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580210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Minimum Free Energy Secondary Structures : 25</a:t>
            </a:r>
            <a:r>
              <a:rPr lang="en-US" b="1" baseline="30000" dirty="0" smtClean="0"/>
              <a:t>0</a:t>
            </a:r>
            <a:r>
              <a:rPr lang="en-US" b="1" dirty="0" smtClean="0"/>
              <a:t> C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589" y="1401888"/>
            <a:ext cx="23676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AGCTAGCTAGTTTTTTTTTT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10829" y="1717681"/>
            <a:ext cx="2195643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296665" y="1406423"/>
            <a:ext cx="22822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spc="-150" dirty="0"/>
              <a:t>GGGGGGGGGGAAGGCCTTAA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226438" y="1902656"/>
            <a:ext cx="25226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/>
              <a:t>AAAAAAAAAACCCCCCCCCC</a:t>
            </a:r>
            <a:endParaRPr lang="en-US" sz="1600" b="1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387038" y="1717681"/>
            <a:ext cx="2184961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222375" y="1854537"/>
            <a:ext cx="2394306" cy="0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46047" y="1057280"/>
            <a:ext cx="301686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267748" y="1065957"/>
            <a:ext cx="301686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2236195" y="2241210"/>
            <a:ext cx="301686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3</a:t>
            </a:r>
            <a:endParaRPr lang="en-US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12" y="2920052"/>
            <a:ext cx="4195636" cy="3071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AutoShape 4" descr="http://www.nupack.org/partition/histogram_detail_image/690857?token=5BC3tvNxCL&amp;subimage=1&amp;temperature=25.0&amp;complex_id=13&amp;permutation_id=1&amp;get_thumb=no&amp;letters=no&amp;numbers=no&amp;suffix=mfe&amp;cacheval=0&amp;type=pn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949" y="1072564"/>
            <a:ext cx="2706624" cy="270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6291618" y="1545201"/>
            <a:ext cx="223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s</a:t>
            </a:r>
            <a:r>
              <a:rPr lang="en-US" sz="1400" b="1" dirty="0" smtClean="0"/>
              <a:t>trand 1- strand2 – strand 3</a:t>
            </a:r>
            <a:endParaRPr lang="en-US" sz="1400" b="1" dirty="0"/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235" y="4080111"/>
            <a:ext cx="2706624" cy="270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7410738" y="4263380"/>
            <a:ext cx="1448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s</a:t>
            </a:r>
            <a:r>
              <a:rPr lang="en-US" sz="1400" b="1" dirty="0" smtClean="0"/>
              <a:t>trand 1- strand1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78566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http://hyperphysics.phy-astr.gsu.edu/hbase/organic/imgorg/codeassig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63" y="1929009"/>
            <a:ext cx="3895130" cy="488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6" descr="http://hyperphysics.phy-astr.gsu.edu/hbase/organic/imgorg/codecom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8" y="2112365"/>
            <a:ext cx="4185344" cy="451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Box 1"/>
          <p:cNvSpPr txBox="1">
            <a:spLocks noChangeArrowheads="1"/>
          </p:cNvSpPr>
          <p:nvPr/>
        </p:nvSpPr>
        <p:spPr bwMode="auto">
          <a:xfrm>
            <a:off x="1" y="1183944"/>
            <a:ext cx="3786809" cy="76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607" tIns="28804" rIns="57607" bIns="28804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chemeClr val="tx1"/>
                </a:solidFill>
              </a:rPr>
              <a:t>The Genetic 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Code</a:t>
            </a:r>
          </a:p>
          <a:p>
            <a:pPr eaLnBrk="1" hangingPunct="1"/>
            <a:r>
              <a:rPr lang="en-US" altLang="en-US" sz="1400" i="1" dirty="0">
                <a:solidFill>
                  <a:schemeClr val="tx1"/>
                </a:solidFill>
              </a:rPr>
              <a:t>Life’s Operating </a:t>
            </a:r>
            <a:r>
              <a:rPr lang="en-US" altLang="en-US" sz="1400" i="1" dirty="0" smtClean="0">
                <a:solidFill>
                  <a:schemeClr val="tx1"/>
                </a:solidFill>
              </a:rPr>
              <a:t>System</a:t>
            </a:r>
            <a:endParaRPr lang="en-US" altLang="en-US" sz="1400" i="1" dirty="0">
              <a:solidFill>
                <a:schemeClr val="tx1"/>
              </a:solidFill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180" y="5981227"/>
            <a:ext cx="917117" cy="878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" y="1325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tx2"/>
                </a:solidFill>
              </a:rPr>
              <a:t>Recoding</a:t>
            </a:r>
            <a:endParaRPr lang="en-US" sz="4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93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repressilator-01-bwfluor (1)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454945"/>
            <a:ext cx="3896916" cy="3717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adical_synchronization_640x424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28750"/>
            <a:ext cx="3729038" cy="3729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6273839" y="981858"/>
            <a:ext cx="2044568" cy="335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607" tIns="28804" rIns="57607" bIns="28804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sz="1800" dirty="0"/>
              <a:t>Jeff </a:t>
            </a:r>
            <a:r>
              <a:rPr lang="en-US" altLang="en-US" sz="1800" dirty="0" smtClean="0"/>
              <a:t>Hasty - UCSD</a:t>
            </a:r>
            <a:endParaRPr lang="en-US" altLang="en-US" sz="1800" dirty="0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1049222" y="5265236"/>
            <a:ext cx="27751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sz="1800" dirty="0"/>
              <a:t>http://elowitz.caltech.edu/</a:t>
            </a:r>
          </a:p>
        </p:txBody>
      </p:sp>
      <p:sp>
        <p:nvSpPr>
          <p:cNvPr id="5126" name="TextBox 1"/>
          <p:cNvSpPr txBox="1">
            <a:spLocks noChangeArrowheads="1"/>
          </p:cNvSpPr>
          <p:nvPr/>
        </p:nvSpPr>
        <p:spPr bwMode="auto">
          <a:xfrm>
            <a:off x="0" y="15120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r>
              <a:rPr lang="en-US" altLang="en-US" sz="4400" b="1" dirty="0">
                <a:solidFill>
                  <a:schemeClr val="tx2"/>
                </a:solidFill>
                <a:latin typeface="+mn-lt"/>
              </a:rPr>
              <a:t>Bacterial Ring Oscillators</a:t>
            </a:r>
          </a:p>
        </p:txBody>
      </p:sp>
      <p:grpSp>
        <p:nvGrpSpPr>
          <p:cNvPr id="5128" name="Group 2"/>
          <p:cNvGrpSpPr>
            <a:grpSpLocks/>
          </p:cNvGrpSpPr>
          <p:nvPr/>
        </p:nvGrpSpPr>
        <p:grpSpPr bwMode="auto">
          <a:xfrm>
            <a:off x="4513963" y="5276004"/>
            <a:ext cx="4613523" cy="1214242"/>
            <a:chOff x="48" y="793"/>
            <a:chExt cx="5478" cy="3731"/>
          </a:xfrm>
        </p:grpSpPr>
        <p:sp>
          <p:nvSpPr>
            <p:cNvPr id="5129" name="AutoShape 3"/>
            <p:cNvSpPr>
              <a:spLocks noChangeAspect="1" noChangeArrowheads="1"/>
            </p:cNvSpPr>
            <p:nvPr/>
          </p:nvSpPr>
          <p:spPr bwMode="auto">
            <a:xfrm flipH="1">
              <a:off x="1445" y="1225"/>
              <a:ext cx="69" cy="37"/>
            </a:xfrm>
            <a:prstGeom prst="homePlate">
              <a:avLst>
                <a:gd name="adj" fmla="val 46622"/>
              </a:avLst>
            </a:prstGeom>
            <a:gradFill rotWithShape="0">
              <a:gsLst>
                <a:gs pos="0">
                  <a:srgbClr val="767647"/>
                </a:gs>
                <a:gs pos="50000">
                  <a:srgbClr val="FFFF99"/>
                </a:gs>
                <a:gs pos="100000">
                  <a:srgbClr val="767647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endParaRPr lang="en-US" altLang="en-US" sz="500"/>
            </a:p>
          </p:txBody>
        </p:sp>
        <p:grpSp>
          <p:nvGrpSpPr>
            <p:cNvPr id="5130" name="Group 4"/>
            <p:cNvGrpSpPr>
              <a:grpSpLocks noChangeAspect="1"/>
            </p:cNvGrpSpPr>
            <p:nvPr/>
          </p:nvGrpSpPr>
          <p:grpSpPr bwMode="auto">
            <a:xfrm flipH="1">
              <a:off x="1393" y="1225"/>
              <a:ext cx="69" cy="37"/>
              <a:chOff x="2736" y="4080"/>
              <a:chExt cx="192" cy="96"/>
            </a:xfrm>
          </p:grpSpPr>
          <p:sp>
            <p:nvSpPr>
              <p:cNvPr id="5471" name="AutoShape 5"/>
              <p:cNvSpPr>
                <a:spLocks noChangeAspect="1" noChangeArrowheads="1"/>
              </p:cNvSpPr>
              <p:nvPr/>
            </p:nvSpPr>
            <p:spPr bwMode="auto">
              <a:xfrm>
                <a:off x="2736" y="4080"/>
                <a:ext cx="192" cy="96"/>
              </a:xfrm>
              <a:prstGeom prst="chevron">
                <a:avLst>
                  <a:gd name="adj" fmla="val 50000"/>
                </a:avLst>
              </a:prstGeom>
              <a:gradFill rotWithShape="0">
                <a:gsLst>
                  <a:gs pos="0">
                    <a:srgbClr val="765E2F"/>
                  </a:gs>
                  <a:gs pos="50000">
                    <a:srgbClr val="FFCC66"/>
                  </a:gs>
                  <a:gs pos="100000">
                    <a:srgbClr val="765E2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500"/>
              </a:p>
            </p:txBody>
          </p:sp>
          <p:sp>
            <p:nvSpPr>
              <p:cNvPr id="5472" name="Rectangle 6"/>
              <p:cNvSpPr>
                <a:spLocks noChangeAspect="1" noChangeArrowheads="1"/>
              </p:cNvSpPr>
              <p:nvPr/>
            </p:nvSpPr>
            <p:spPr bwMode="auto">
              <a:xfrm>
                <a:off x="2832" y="4080"/>
                <a:ext cx="96" cy="96"/>
              </a:xfrm>
              <a:prstGeom prst="rect">
                <a:avLst/>
              </a:prstGeom>
              <a:gradFill rotWithShape="0">
                <a:gsLst>
                  <a:gs pos="0">
                    <a:srgbClr val="765E2F"/>
                  </a:gs>
                  <a:gs pos="50000">
                    <a:srgbClr val="FFCC66"/>
                  </a:gs>
                  <a:gs pos="100000">
                    <a:srgbClr val="765E2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500"/>
              </a:p>
            </p:txBody>
          </p:sp>
        </p:grpSp>
        <p:sp>
          <p:nvSpPr>
            <p:cNvPr id="5131" name="Line 7"/>
            <p:cNvSpPr>
              <a:spLocks noChangeAspect="1" noChangeShapeType="1"/>
            </p:cNvSpPr>
            <p:nvPr/>
          </p:nvSpPr>
          <p:spPr bwMode="auto">
            <a:xfrm flipH="1">
              <a:off x="1428" y="1225"/>
              <a:ext cx="0" cy="37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777" y="1181"/>
              <a:ext cx="433" cy="123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5000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500">
                <a:latin typeface="Arial" charset="0"/>
              </a:endParaRPr>
            </a:p>
          </p:txBody>
        </p:sp>
        <p:sp>
          <p:nvSpPr>
            <p:cNvPr id="15" name="AutoShape 9"/>
            <p:cNvSpPr>
              <a:spLocks noChangeArrowheads="1"/>
            </p:cNvSpPr>
            <p:nvPr/>
          </p:nvSpPr>
          <p:spPr bwMode="auto">
            <a:xfrm rot="5400000" flipH="1">
              <a:off x="1182" y="1147"/>
              <a:ext cx="248" cy="191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500">
                <a:latin typeface="Arial" charset="0"/>
              </a:endParaRPr>
            </a:p>
          </p:txBody>
        </p:sp>
        <p:sp>
          <p:nvSpPr>
            <p:cNvPr id="5134" name="Line 10"/>
            <p:cNvSpPr>
              <a:spLocks noChangeShapeType="1"/>
            </p:cNvSpPr>
            <p:nvPr/>
          </p:nvSpPr>
          <p:spPr bwMode="auto">
            <a:xfrm>
              <a:off x="1209" y="1181"/>
              <a:ext cx="0" cy="12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5" name="Text Box 11"/>
            <p:cNvSpPr txBox="1">
              <a:spLocks noChangeArrowheads="1"/>
            </p:cNvSpPr>
            <p:nvPr/>
          </p:nvSpPr>
          <p:spPr bwMode="auto">
            <a:xfrm>
              <a:off x="774" y="1119"/>
              <a:ext cx="358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500" b="1">
                  <a:solidFill>
                    <a:srgbClr val="FF0000"/>
                  </a:solidFill>
                  <a:latin typeface="Times New Roman" pitchFamily="18" charset="0"/>
                </a:rPr>
                <a:t>tetR</a:t>
              </a:r>
            </a:p>
          </p:txBody>
        </p:sp>
        <p:sp>
          <p:nvSpPr>
            <p:cNvPr id="5136" name="Line 12"/>
            <p:cNvSpPr>
              <a:spLocks noChangeShapeType="1"/>
            </p:cNvSpPr>
            <p:nvPr/>
          </p:nvSpPr>
          <p:spPr bwMode="auto">
            <a:xfrm>
              <a:off x="521" y="1033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37" name="Group 13"/>
            <p:cNvGrpSpPr>
              <a:grpSpLocks/>
            </p:cNvGrpSpPr>
            <p:nvPr/>
          </p:nvGrpSpPr>
          <p:grpSpPr bwMode="auto">
            <a:xfrm>
              <a:off x="272" y="985"/>
              <a:ext cx="173" cy="283"/>
              <a:chOff x="1008" y="731"/>
              <a:chExt cx="173" cy="283"/>
            </a:xfrm>
          </p:grpSpPr>
          <p:sp>
            <p:nvSpPr>
              <p:cNvPr id="5469" name="AutoShape 14"/>
              <p:cNvSpPr>
                <a:spLocks noChangeAspect="1" noChangeArrowheads="1"/>
              </p:cNvSpPr>
              <p:nvPr/>
            </p:nvSpPr>
            <p:spPr bwMode="auto">
              <a:xfrm>
                <a:off x="1008" y="731"/>
                <a:ext cx="173" cy="114"/>
              </a:xfrm>
              <a:prstGeom prst="rightArrow">
                <a:avLst>
                  <a:gd name="adj1" fmla="val 50000"/>
                  <a:gd name="adj2" fmla="val 37939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500"/>
              </a:p>
            </p:txBody>
          </p:sp>
          <p:sp>
            <p:nvSpPr>
              <p:cNvPr id="5470" name="Rectangle 15"/>
              <p:cNvSpPr>
                <a:spLocks noChangeAspect="1" noChangeArrowheads="1"/>
              </p:cNvSpPr>
              <p:nvPr/>
            </p:nvSpPr>
            <p:spPr bwMode="auto">
              <a:xfrm>
                <a:off x="1008" y="768"/>
                <a:ext cx="58" cy="246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500"/>
              </a:p>
            </p:txBody>
          </p:sp>
        </p:grpSp>
        <p:sp>
          <p:nvSpPr>
            <p:cNvPr id="5138" name="Text Box 16"/>
            <p:cNvSpPr txBox="1">
              <a:spLocks noChangeArrowheads="1"/>
            </p:cNvSpPr>
            <p:nvPr/>
          </p:nvSpPr>
          <p:spPr bwMode="auto">
            <a:xfrm>
              <a:off x="113" y="1106"/>
              <a:ext cx="265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500" b="1">
                  <a:solidFill>
                    <a:schemeClr val="tx1"/>
                  </a:solidFill>
                  <a:latin typeface="Times New Roman" pitchFamily="18" charset="0"/>
                </a:rPr>
                <a:t>P</a:t>
              </a:r>
            </a:p>
          </p:txBody>
        </p:sp>
        <p:sp>
          <p:nvSpPr>
            <p:cNvPr id="5139" name="Oval 17"/>
            <p:cNvSpPr>
              <a:spLocks noChangeArrowheads="1"/>
            </p:cNvSpPr>
            <p:nvPr/>
          </p:nvSpPr>
          <p:spPr bwMode="auto">
            <a:xfrm>
              <a:off x="482" y="1119"/>
              <a:ext cx="144" cy="192"/>
            </a:xfrm>
            <a:prstGeom prst="ellipse">
              <a:avLst/>
            </a:prstGeom>
            <a:gradFill rotWithShape="0">
              <a:gsLst>
                <a:gs pos="0">
                  <a:srgbClr val="CCFFCC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endParaRPr lang="en-US" altLang="en-US" sz="500">
                <a:latin typeface="Times New Roman" pitchFamily="18" charset="0"/>
              </a:endParaRPr>
            </a:p>
          </p:txBody>
        </p:sp>
        <p:sp>
          <p:nvSpPr>
            <p:cNvPr id="5140" name="Oval 18"/>
            <p:cNvSpPr>
              <a:spLocks noChangeArrowheads="1"/>
            </p:cNvSpPr>
            <p:nvPr/>
          </p:nvSpPr>
          <p:spPr bwMode="auto">
            <a:xfrm>
              <a:off x="459" y="1175"/>
              <a:ext cx="192" cy="144"/>
            </a:xfrm>
            <a:prstGeom prst="ellipse">
              <a:avLst/>
            </a:prstGeom>
            <a:gradFill rotWithShape="0">
              <a:gsLst>
                <a:gs pos="0">
                  <a:srgbClr val="CCFFCC"/>
                </a:gs>
                <a:gs pos="100000">
                  <a:srgbClr val="3399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endParaRPr lang="en-US" altLang="en-US" sz="500">
                <a:latin typeface="Times New Roman" pitchFamily="18" charset="0"/>
              </a:endParaRPr>
            </a:p>
          </p:txBody>
        </p:sp>
        <p:sp>
          <p:nvSpPr>
            <p:cNvPr id="5141" name="Text Box 19"/>
            <p:cNvSpPr txBox="1">
              <a:spLocks noChangeArrowheads="1"/>
            </p:cNvSpPr>
            <p:nvPr/>
          </p:nvSpPr>
          <p:spPr bwMode="auto">
            <a:xfrm>
              <a:off x="431" y="1175"/>
              <a:ext cx="271" cy="9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500" b="1">
                  <a:solidFill>
                    <a:schemeClr val="tx1"/>
                  </a:solidFill>
                  <a:latin typeface="Times New Roman" pitchFamily="18" charset="0"/>
                </a:rPr>
                <a:t>RBS</a:t>
              </a:r>
            </a:p>
          </p:txBody>
        </p:sp>
        <p:sp>
          <p:nvSpPr>
            <p:cNvPr id="5142" name="AutoShape 20"/>
            <p:cNvSpPr>
              <a:spLocks noChangeAspect="1" noChangeArrowheads="1"/>
            </p:cNvSpPr>
            <p:nvPr/>
          </p:nvSpPr>
          <p:spPr bwMode="auto">
            <a:xfrm flipH="1">
              <a:off x="386" y="1225"/>
              <a:ext cx="69" cy="37"/>
            </a:xfrm>
            <a:prstGeom prst="homePlate">
              <a:avLst>
                <a:gd name="adj" fmla="val 46622"/>
              </a:avLst>
            </a:prstGeom>
            <a:gradFill rotWithShape="0">
              <a:gsLst>
                <a:gs pos="0">
                  <a:srgbClr val="767647"/>
                </a:gs>
                <a:gs pos="50000">
                  <a:srgbClr val="FFFF99"/>
                </a:gs>
                <a:gs pos="100000">
                  <a:srgbClr val="767647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endParaRPr lang="en-US" altLang="en-US" sz="500"/>
            </a:p>
          </p:txBody>
        </p:sp>
        <p:grpSp>
          <p:nvGrpSpPr>
            <p:cNvPr id="5143" name="Group 21"/>
            <p:cNvGrpSpPr>
              <a:grpSpLocks noChangeAspect="1"/>
            </p:cNvGrpSpPr>
            <p:nvPr/>
          </p:nvGrpSpPr>
          <p:grpSpPr bwMode="auto">
            <a:xfrm flipH="1">
              <a:off x="334" y="1225"/>
              <a:ext cx="69" cy="37"/>
              <a:chOff x="2736" y="4080"/>
              <a:chExt cx="192" cy="96"/>
            </a:xfrm>
          </p:grpSpPr>
          <p:sp>
            <p:nvSpPr>
              <p:cNvPr id="5467" name="AutoShape 22"/>
              <p:cNvSpPr>
                <a:spLocks noChangeAspect="1" noChangeArrowheads="1"/>
              </p:cNvSpPr>
              <p:nvPr/>
            </p:nvSpPr>
            <p:spPr bwMode="auto">
              <a:xfrm>
                <a:off x="2736" y="4080"/>
                <a:ext cx="192" cy="96"/>
              </a:xfrm>
              <a:prstGeom prst="chevron">
                <a:avLst>
                  <a:gd name="adj" fmla="val 50000"/>
                </a:avLst>
              </a:prstGeom>
              <a:gradFill rotWithShape="0">
                <a:gsLst>
                  <a:gs pos="0">
                    <a:srgbClr val="765E2F"/>
                  </a:gs>
                  <a:gs pos="50000">
                    <a:srgbClr val="FFCC66"/>
                  </a:gs>
                  <a:gs pos="100000">
                    <a:srgbClr val="765E2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500"/>
              </a:p>
            </p:txBody>
          </p:sp>
          <p:sp>
            <p:nvSpPr>
              <p:cNvPr id="5468" name="Rectangle 23"/>
              <p:cNvSpPr>
                <a:spLocks noChangeAspect="1" noChangeArrowheads="1"/>
              </p:cNvSpPr>
              <p:nvPr/>
            </p:nvSpPr>
            <p:spPr bwMode="auto">
              <a:xfrm>
                <a:off x="2832" y="4080"/>
                <a:ext cx="96" cy="96"/>
              </a:xfrm>
              <a:prstGeom prst="rect">
                <a:avLst/>
              </a:prstGeom>
              <a:gradFill rotWithShape="0">
                <a:gsLst>
                  <a:gs pos="0">
                    <a:srgbClr val="765E2F"/>
                  </a:gs>
                  <a:gs pos="50000">
                    <a:srgbClr val="FFCC66"/>
                  </a:gs>
                  <a:gs pos="100000">
                    <a:srgbClr val="765E2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500"/>
              </a:p>
            </p:txBody>
          </p:sp>
        </p:grpSp>
        <p:sp>
          <p:nvSpPr>
            <p:cNvPr id="5144" name="Line 24"/>
            <p:cNvSpPr>
              <a:spLocks noChangeAspect="1" noChangeShapeType="1"/>
            </p:cNvSpPr>
            <p:nvPr/>
          </p:nvSpPr>
          <p:spPr bwMode="auto">
            <a:xfrm flipH="1">
              <a:off x="369" y="1225"/>
              <a:ext cx="0" cy="37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5" name="AutoShape 25"/>
            <p:cNvSpPr>
              <a:spLocks noChangeAspect="1" noChangeArrowheads="1"/>
            </p:cNvSpPr>
            <p:nvPr/>
          </p:nvSpPr>
          <p:spPr bwMode="auto">
            <a:xfrm flipH="1">
              <a:off x="708" y="1225"/>
              <a:ext cx="69" cy="37"/>
            </a:xfrm>
            <a:prstGeom prst="homePlate">
              <a:avLst>
                <a:gd name="adj" fmla="val 46622"/>
              </a:avLst>
            </a:prstGeom>
            <a:gradFill rotWithShape="0">
              <a:gsLst>
                <a:gs pos="0">
                  <a:srgbClr val="767647"/>
                </a:gs>
                <a:gs pos="50000">
                  <a:srgbClr val="FFFF99"/>
                </a:gs>
                <a:gs pos="100000">
                  <a:srgbClr val="767647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endParaRPr lang="en-US" altLang="en-US" sz="500"/>
            </a:p>
          </p:txBody>
        </p:sp>
        <p:grpSp>
          <p:nvGrpSpPr>
            <p:cNvPr id="5146" name="Group 26"/>
            <p:cNvGrpSpPr>
              <a:grpSpLocks noChangeAspect="1"/>
            </p:cNvGrpSpPr>
            <p:nvPr/>
          </p:nvGrpSpPr>
          <p:grpSpPr bwMode="auto">
            <a:xfrm flipH="1">
              <a:off x="656" y="1225"/>
              <a:ext cx="69" cy="37"/>
              <a:chOff x="2736" y="4080"/>
              <a:chExt cx="192" cy="96"/>
            </a:xfrm>
          </p:grpSpPr>
          <p:sp>
            <p:nvSpPr>
              <p:cNvPr id="5465" name="AutoShape 27"/>
              <p:cNvSpPr>
                <a:spLocks noChangeAspect="1" noChangeArrowheads="1"/>
              </p:cNvSpPr>
              <p:nvPr/>
            </p:nvSpPr>
            <p:spPr bwMode="auto">
              <a:xfrm>
                <a:off x="2736" y="4080"/>
                <a:ext cx="192" cy="96"/>
              </a:xfrm>
              <a:prstGeom prst="chevron">
                <a:avLst>
                  <a:gd name="adj" fmla="val 50000"/>
                </a:avLst>
              </a:prstGeom>
              <a:gradFill rotWithShape="0">
                <a:gsLst>
                  <a:gs pos="0">
                    <a:srgbClr val="765E2F"/>
                  </a:gs>
                  <a:gs pos="50000">
                    <a:srgbClr val="FFCC66"/>
                  </a:gs>
                  <a:gs pos="100000">
                    <a:srgbClr val="765E2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500"/>
              </a:p>
            </p:txBody>
          </p:sp>
          <p:sp>
            <p:nvSpPr>
              <p:cNvPr id="5466" name="Rectangle 28"/>
              <p:cNvSpPr>
                <a:spLocks noChangeAspect="1" noChangeArrowheads="1"/>
              </p:cNvSpPr>
              <p:nvPr/>
            </p:nvSpPr>
            <p:spPr bwMode="auto">
              <a:xfrm>
                <a:off x="2832" y="4080"/>
                <a:ext cx="96" cy="96"/>
              </a:xfrm>
              <a:prstGeom prst="rect">
                <a:avLst/>
              </a:prstGeom>
              <a:gradFill rotWithShape="0">
                <a:gsLst>
                  <a:gs pos="0">
                    <a:srgbClr val="765E2F"/>
                  </a:gs>
                  <a:gs pos="50000">
                    <a:srgbClr val="FFCC66"/>
                  </a:gs>
                  <a:gs pos="100000">
                    <a:srgbClr val="765E2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500"/>
              </a:p>
            </p:txBody>
          </p:sp>
        </p:grpSp>
        <p:sp>
          <p:nvSpPr>
            <p:cNvPr id="5147" name="Line 29"/>
            <p:cNvSpPr>
              <a:spLocks noChangeAspect="1" noChangeShapeType="1"/>
            </p:cNvSpPr>
            <p:nvPr/>
          </p:nvSpPr>
          <p:spPr bwMode="auto">
            <a:xfrm flipH="1">
              <a:off x="691" y="1225"/>
              <a:ext cx="0" cy="37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48" name="Group 30"/>
            <p:cNvGrpSpPr>
              <a:grpSpLocks noChangeAspect="1"/>
            </p:cNvGrpSpPr>
            <p:nvPr/>
          </p:nvGrpSpPr>
          <p:grpSpPr bwMode="auto">
            <a:xfrm flipH="1">
              <a:off x="1643" y="1225"/>
              <a:ext cx="91" cy="28"/>
              <a:chOff x="2592" y="4080"/>
              <a:chExt cx="336" cy="96"/>
            </a:xfrm>
          </p:grpSpPr>
          <p:sp>
            <p:nvSpPr>
              <p:cNvPr id="5460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2592" y="4080"/>
                <a:ext cx="192" cy="96"/>
              </a:xfrm>
              <a:prstGeom prst="homePlate">
                <a:avLst>
                  <a:gd name="adj" fmla="val 50000"/>
                </a:avLst>
              </a:prstGeom>
              <a:gradFill rotWithShape="0">
                <a:gsLst>
                  <a:gs pos="0">
                    <a:srgbClr val="767647"/>
                  </a:gs>
                  <a:gs pos="50000">
                    <a:srgbClr val="FFFF99"/>
                  </a:gs>
                  <a:gs pos="100000">
                    <a:srgbClr val="767647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500"/>
              </a:p>
            </p:txBody>
          </p:sp>
          <p:grpSp>
            <p:nvGrpSpPr>
              <p:cNvPr id="5461" name="Group 32"/>
              <p:cNvGrpSpPr>
                <a:grpSpLocks noChangeAspect="1"/>
              </p:cNvGrpSpPr>
              <p:nvPr/>
            </p:nvGrpSpPr>
            <p:grpSpPr bwMode="auto">
              <a:xfrm>
                <a:off x="2736" y="4080"/>
                <a:ext cx="192" cy="96"/>
                <a:chOff x="2736" y="4080"/>
                <a:chExt cx="192" cy="96"/>
              </a:xfrm>
            </p:grpSpPr>
            <p:sp>
              <p:nvSpPr>
                <p:cNvPr id="5463" name="AutoShape 33"/>
                <p:cNvSpPr>
                  <a:spLocks noChangeAspect="1" noChangeArrowheads="1"/>
                </p:cNvSpPr>
                <p:nvPr/>
              </p:nvSpPr>
              <p:spPr bwMode="auto">
                <a:xfrm>
                  <a:off x="2736" y="4080"/>
                  <a:ext cx="192" cy="96"/>
                </a:xfrm>
                <a:prstGeom prst="chevron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765E2F"/>
                    </a:gs>
                    <a:gs pos="50000">
                      <a:srgbClr val="FFCC66"/>
                    </a:gs>
                    <a:gs pos="100000">
                      <a:srgbClr val="765E2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1pPr>
                  <a:lvl2pPr marL="742950" indent="-28575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2pPr>
                  <a:lvl3pPr marL="1143000" indent="-22860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3pPr>
                  <a:lvl4pPr marL="1600200" indent="-22860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4pPr>
                  <a:lvl5pPr marL="2057400" indent="-22860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9pPr>
                </a:lstStyle>
                <a:p>
                  <a:pPr eaLnBrk="1" hangingPunct="1"/>
                  <a:endParaRPr lang="en-US" altLang="en-US" sz="500"/>
                </a:p>
              </p:txBody>
            </p:sp>
            <p:sp>
              <p:nvSpPr>
                <p:cNvPr id="5464" name="Rectangle 34"/>
                <p:cNvSpPr>
                  <a:spLocks noChangeAspect="1" noChangeArrowheads="1"/>
                </p:cNvSpPr>
                <p:nvPr/>
              </p:nvSpPr>
              <p:spPr bwMode="auto">
                <a:xfrm>
                  <a:off x="2832" y="4080"/>
                  <a:ext cx="96" cy="96"/>
                </a:xfrm>
                <a:prstGeom prst="rect">
                  <a:avLst/>
                </a:prstGeom>
                <a:gradFill rotWithShape="0">
                  <a:gsLst>
                    <a:gs pos="0">
                      <a:srgbClr val="765E2F"/>
                    </a:gs>
                    <a:gs pos="50000">
                      <a:srgbClr val="FFCC66"/>
                    </a:gs>
                    <a:gs pos="100000">
                      <a:srgbClr val="765E2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1pPr>
                  <a:lvl2pPr marL="742950" indent="-28575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2pPr>
                  <a:lvl3pPr marL="1143000" indent="-22860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3pPr>
                  <a:lvl4pPr marL="1600200" indent="-22860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4pPr>
                  <a:lvl5pPr marL="2057400" indent="-22860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9pPr>
                </a:lstStyle>
                <a:p>
                  <a:pPr eaLnBrk="1" hangingPunct="1"/>
                  <a:endParaRPr lang="en-US" altLang="en-US" sz="500"/>
                </a:p>
              </p:txBody>
            </p:sp>
          </p:grpSp>
          <p:sp>
            <p:nvSpPr>
              <p:cNvPr id="5462" name="Line 35"/>
              <p:cNvSpPr>
                <a:spLocks noChangeAspect="1" noChangeShapeType="1"/>
              </p:cNvSpPr>
              <p:nvPr/>
            </p:nvSpPr>
            <p:spPr bwMode="auto">
              <a:xfrm>
                <a:off x="2832" y="4080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49" name="AutoShape 36"/>
            <p:cNvSpPr>
              <a:spLocks noChangeAspect="1" noChangeArrowheads="1"/>
            </p:cNvSpPr>
            <p:nvPr/>
          </p:nvSpPr>
          <p:spPr bwMode="auto">
            <a:xfrm>
              <a:off x="1515" y="1177"/>
              <a:ext cx="129" cy="129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rgbClr val="760000"/>
                </a:gs>
                <a:gs pos="50000">
                  <a:srgbClr val="FF0000"/>
                </a:gs>
                <a:gs pos="100000">
                  <a:srgbClr val="7600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500" b="1">
                  <a:solidFill>
                    <a:schemeClr val="bg1"/>
                  </a:solidFill>
                  <a:latin typeface="Times New Roman" pitchFamily="18" charset="0"/>
                </a:rPr>
                <a:t>T</a:t>
              </a:r>
            </a:p>
          </p:txBody>
        </p:sp>
        <p:sp>
          <p:nvSpPr>
            <p:cNvPr id="5150" name="AutoShape 37"/>
            <p:cNvSpPr>
              <a:spLocks noChangeAspect="1" noChangeArrowheads="1"/>
            </p:cNvSpPr>
            <p:nvPr/>
          </p:nvSpPr>
          <p:spPr bwMode="auto">
            <a:xfrm>
              <a:off x="1731" y="1177"/>
              <a:ext cx="129" cy="129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rgbClr val="760000"/>
                </a:gs>
                <a:gs pos="50000">
                  <a:srgbClr val="FF0000"/>
                </a:gs>
                <a:gs pos="100000">
                  <a:srgbClr val="7600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500" b="1">
                  <a:solidFill>
                    <a:schemeClr val="bg1"/>
                  </a:solidFill>
                  <a:latin typeface="Times New Roman" pitchFamily="18" charset="0"/>
                </a:rPr>
                <a:t>T’</a:t>
              </a:r>
            </a:p>
          </p:txBody>
        </p:sp>
        <p:sp>
          <p:nvSpPr>
            <p:cNvPr id="5151" name="AutoShape 38"/>
            <p:cNvSpPr>
              <a:spLocks noChangeAspect="1" noChangeArrowheads="1"/>
            </p:cNvSpPr>
            <p:nvPr/>
          </p:nvSpPr>
          <p:spPr bwMode="auto">
            <a:xfrm flipH="1">
              <a:off x="1917" y="1225"/>
              <a:ext cx="69" cy="37"/>
            </a:xfrm>
            <a:prstGeom prst="homePlate">
              <a:avLst>
                <a:gd name="adj" fmla="val 46622"/>
              </a:avLst>
            </a:prstGeom>
            <a:gradFill rotWithShape="0">
              <a:gsLst>
                <a:gs pos="0">
                  <a:srgbClr val="767647"/>
                </a:gs>
                <a:gs pos="50000">
                  <a:srgbClr val="FFFF99"/>
                </a:gs>
                <a:gs pos="100000">
                  <a:srgbClr val="767647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endParaRPr lang="en-US" altLang="en-US" sz="500"/>
            </a:p>
          </p:txBody>
        </p:sp>
        <p:grpSp>
          <p:nvGrpSpPr>
            <p:cNvPr id="5152" name="Group 39"/>
            <p:cNvGrpSpPr>
              <a:grpSpLocks noChangeAspect="1"/>
            </p:cNvGrpSpPr>
            <p:nvPr/>
          </p:nvGrpSpPr>
          <p:grpSpPr bwMode="auto">
            <a:xfrm flipH="1">
              <a:off x="1865" y="1225"/>
              <a:ext cx="69" cy="37"/>
              <a:chOff x="2736" y="4080"/>
              <a:chExt cx="192" cy="96"/>
            </a:xfrm>
          </p:grpSpPr>
          <p:sp>
            <p:nvSpPr>
              <p:cNvPr id="5458" name="AutoShape 40"/>
              <p:cNvSpPr>
                <a:spLocks noChangeAspect="1" noChangeArrowheads="1"/>
              </p:cNvSpPr>
              <p:nvPr/>
            </p:nvSpPr>
            <p:spPr bwMode="auto">
              <a:xfrm>
                <a:off x="2736" y="4080"/>
                <a:ext cx="192" cy="96"/>
              </a:xfrm>
              <a:prstGeom prst="chevron">
                <a:avLst>
                  <a:gd name="adj" fmla="val 50000"/>
                </a:avLst>
              </a:prstGeom>
              <a:gradFill rotWithShape="0">
                <a:gsLst>
                  <a:gs pos="0">
                    <a:srgbClr val="765E2F"/>
                  </a:gs>
                  <a:gs pos="50000">
                    <a:srgbClr val="FFCC66"/>
                  </a:gs>
                  <a:gs pos="100000">
                    <a:srgbClr val="765E2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500"/>
              </a:p>
            </p:txBody>
          </p:sp>
          <p:sp>
            <p:nvSpPr>
              <p:cNvPr id="5459" name="Rectangle 41"/>
              <p:cNvSpPr>
                <a:spLocks noChangeAspect="1" noChangeArrowheads="1"/>
              </p:cNvSpPr>
              <p:nvPr/>
            </p:nvSpPr>
            <p:spPr bwMode="auto">
              <a:xfrm>
                <a:off x="2832" y="4080"/>
                <a:ext cx="96" cy="96"/>
              </a:xfrm>
              <a:prstGeom prst="rect">
                <a:avLst/>
              </a:prstGeom>
              <a:gradFill rotWithShape="0">
                <a:gsLst>
                  <a:gs pos="0">
                    <a:srgbClr val="765E2F"/>
                  </a:gs>
                  <a:gs pos="50000">
                    <a:srgbClr val="FFCC66"/>
                  </a:gs>
                  <a:gs pos="100000">
                    <a:srgbClr val="765E2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500"/>
              </a:p>
            </p:txBody>
          </p:sp>
        </p:grpSp>
        <p:sp>
          <p:nvSpPr>
            <p:cNvPr id="5153" name="Line 42"/>
            <p:cNvSpPr>
              <a:spLocks noChangeAspect="1" noChangeShapeType="1"/>
            </p:cNvSpPr>
            <p:nvPr/>
          </p:nvSpPr>
          <p:spPr bwMode="auto">
            <a:xfrm flipH="1">
              <a:off x="1900" y="1225"/>
              <a:ext cx="0" cy="37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4" name="AutoShape 43"/>
            <p:cNvSpPr>
              <a:spLocks noChangeAspect="1" noChangeArrowheads="1"/>
            </p:cNvSpPr>
            <p:nvPr/>
          </p:nvSpPr>
          <p:spPr bwMode="auto">
            <a:xfrm flipH="1">
              <a:off x="3143" y="1225"/>
              <a:ext cx="69" cy="37"/>
            </a:xfrm>
            <a:prstGeom prst="homePlate">
              <a:avLst>
                <a:gd name="adj" fmla="val 46622"/>
              </a:avLst>
            </a:prstGeom>
            <a:gradFill rotWithShape="0">
              <a:gsLst>
                <a:gs pos="0">
                  <a:srgbClr val="767647"/>
                </a:gs>
                <a:gs pos="50000">
                  <a:srgbClr val="FFFF99"/>
                </a:gs>
                <a:gs pos="100000">
                  <a:srgbClr val="767647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endParaRPr lang="en-US" altLang="en-US" sz="500"/>
            </a:p>
          </p:txBody>
        </p:sp>
        <p:grpSp>
          <p:nvGrpSpPr>
            <p:cNvPr id="5155" name="Group 44"/>
            <p:cNvGrpSpPr>
              <a:grpSpLocks noChangeAspect="1"/>
            </p:cNvGrpSpPr>
            <p:nvPr/>
          </p:nvGrpSpPr>
          <p:grpSpPr bwMode="auto">
            <a:xfrm flipH="1">
              <a:off x="3091" y="1225"/>
              <a:ext cx="69" cy="37"/>
              <a:chOff x="2736" y="4080"/>
              <a:chExt cx="192" cy="96"/>
            </a:xfrm>
          </p:grpSpPr>
          <p:sp>
            <p:nvSpPr>
              <p:cNvPr id="5456" name="AutoShape 45"/>
              <p:cNvSpPr>
                <a:spLocks noChangeAspect="1" noChangeArrowheads="1"/>
              </p:cNvSpPr>
              <p:nvPr/>
            </p:nvSpPr>
            <p:spPr bwMode="auto">
              <a:xfrm>
                <a:off x="2736" y="4080"/>
                <a:ext cx="192" cy="96"/>
              </a:xfrm>
              <a:prstGeom prst="chevron">
                <a:avLst>
                  <a:gd name="adj" fmla="val 50000"/>
                </a:avLst>
              </a:prstGeom>
              <a:gradFill rotWithShape="0">
                <a:gsLst>
                  <a:gs pos="0">
                    <a:srgbClr val="765E2F"/>
                  </a:gs>
                  <a:gs pos="50000">
                    <a:srgbClr val="FFCC66"/>
                  </a:gs>
                  <a:gs pos="100000">
                    <a:srgbClr val="765E2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500"/>
              </a:p>
            </p:txBody>
          </p:sp>
          <p:sp>
            <p:nvSpPr>
              <p:cNvPr id="5457" name="Rectangle 46"/>
              <p:cNvSpPr>
                <a:spLocks noChangeAspect="1" noChangeArrowheads="1"/>
              </p:cNvSpPr>
              <p:nvPr/>
            </p:nvSpPr>
            <p:spPr bwMode="auto">
              <a:xfrm>
                <a:off x="2832" y="4080"/>
                <a:ext cx="96" cy="96"/>
              </a:xfrm>
              <a:prstGeom prst="rect">
                <a:avLst/>
              </a:prstGeom>
              <a:gradFill rotWithShape="0">
                <a:gsLst>
                  <a:gs pos="0">
                    <a:srgbClr val="765E2F"/>
                  </a:gs>
                  <a:gs pos="50000">
                    <a:srgbClr val="FFCC66"/>
                  </a:gs>
                  <a:gs pos="100000">
                    <a:srgbClr val="765E2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500"/>
              </a:p>
            </p:txBody>
          </p:sp>
        </p:grpSp>
        <p:sp>
          <p:nvSpPr>
            <p:cNvPr id="5156" name="Line 47"/>
            <p:cNvSpPr>
              <a:spLocks noChangeAspect="1" noChangeShapeType="1"/>
            </p:cNvSpPr>
            <p:nvPr/>
          </p:nvSpPr>
          <p:spPr bwMode="auto">
            <a:xfrm flipH="1">
              <a:off x="3126" y="1225"/>
              <a:ext cx="0" cy="37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Rectangle 48"/>
            <p:cNvSpPr>
              <a:spLocks noChangeArrowheads="1"/>
            </p:cNvSpPr>
            <p:nvPr/>
          </p:nvSpPr>
          <p:spPr bwMode="auto">
            <a:xfrm>
              <a:off x="2476" y="1181"/>
              <a:ext cx="431" cy="123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5000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500">
                <a:latin typeface="Arial" charset="0"/>
              </a:endParaRPr>
            </a:p>
          </p:txBody>
        </p:sp>
        <p:sp>
          <p:nvSpPr>
            <p:cNvPr id="40" name="AutoShape 49"/>
            <p:cNvSpPr>
              <a:spLocks noChangeArrowheads="1"/>
            </p:cNvSpPr>
            <p:nvPr/>
          </p:nvSpPr>
          <p:spPr bwMode="auto">
            <a:xfrm rot="5400000" flipH="1">
              <a:off x="2878" y="1147"/>
              <a:ext cx="248" cy="191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500">
                <a:latin typeface="Arial" charset="0"/>
              </a:endParaRPr>
            </a:p>
          </p:txBody>
        </p:sp>
        <p:sp>
          <p:nvSpPr>
            <p:cNvPr id="5159" name="Line 50"/>
            <p:cNvSpPr>
              <a:spLocks noChangeShapeType="1"/>
            </p:cNvSpPr>
            <p:nvPr/>
          </p:nvSpPr>
          <p:spPr bwMode="auto">
            <a:xfrm>
              <a:off x="2907" y="1181"/>
              <a:ext cx="0" cy="12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0" name="Text Box 51"/>
            <p:cNvSpPr txBox="1">
              <a:spLocks noChangeArrowheads="1"/>
            </p:cNvSpPr>
            <p:nvPr/>
          </p:nvSpPr>
          <p:spPr bwMode="auto">
            <a:xfrm>
              <a:off x="2471" y="1119"/>
              <a:ext cx="343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500" b="1">
                  <a:solidFill>
                    <a:srgbClr val="FF0000"/>
                  </a:solidFill>
                  <a:latin typeface="Times New Roman" pitchFamily="18" charset="0"/>
                </a:rPr>
                <a:t>lacI</a:t>
              </a:r>
            </a:p>
          </p:txBody>
        </p:sp>
        <p:sp>
          <p:nvSpPr>
            <p:cNvPr id="5161" name="Line 52"/>
            <p:cNvSpPr>
              <a:spLocks noChangeShapeType="1"/>
            </p:cNvSpPr>
            <p:nvPr/>
          </p:nvSpPr>
          <p:spPr bwMode="auto">
            <a:xfrm>
              <a:off x="2219" y="1033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62" name="Group 53"/>
            <p:cNvGrpSpPr>
              <a:grpSpLocks/>
            </p:cNvGrpSpPr>
            <p:nvPr/>
          </p:nvGrpSpPr>
          <p:grpSpPr bwMode="auto">
            <a:xfrm>
              <a:off x="1970" y="985"/>
              <a:ext cx="173" cy="283"/>
              <a:chOff x="1008" y="731"/>
              <a:chExt cx="173" cy="283"/>
            </a:xfrm>
          </p:grpSpPr>
          <p:sp>
            <p:nvSpPr>
              <p:cNvPr id="5454" name="AutoShape 54"/>
              <p:cNvSpPr>
                <a:spLocks noChangeAspect="1" noChangeArrowheads="1"/>
              </p:cNvSpPr>
              <p:nvPr/>
            </p:nvSpPr>
            <p:spPr bwMode="auto">
              <a:xfrm>
                <a:off x="1008" y="731"/>
                <a:ext cx="173" cy="114"/>
              </a:xfrm>
              <a:prstGeom prst="rightArrow">
                <a:avLst>
                  <a:gd name="adj1" fmla="val 50000"/>
                  <a:gd name="adj2" fmla="val 37939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500"/>
              </a:p>
            </p:txBody>
          </p:sp>
          <p:sp>
            <p:nvSpPr>
              <p:cNvPr id="5455" name="Rectangle 55"/>
              <p:cNvSpPr>
                <a:spLocks noChangeAspect="1" noChangeArrowheads="1"/>
              </p:cNvSpPr>
              <p:nvPr/>
            </p:nvSpPr>
            <p:spPr bwMode="auto">
              <a:xfrm>
                <a:off x="1008" y="768"/>
                <a:ext cx="58" cy="246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500"/>
              </a:p>
            </p:txBody>
          </p:sp>
        </p:grpSp>
        <p:sp>
          <p:nvSpPr>
            <p:cNvPr id="5163" name="Text Box 56"/>
            <p:cNvSpPr txBox="1">
              <a:spLocks noChangeArrowheads="1"/>
            </p:cNvSpPr>
            <p:nvPr/>
          </p:nvSpPr>
          <p:spPr bwMode="auto">
            <a:xfrm>
              <a:off x="1811" y="1106"/>
              <a:ext cx="265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500" b="1">
                  <a:solidFill>
                    <a:schemeClr val="tx1"/>
                  </a:solidFill>
                  <a:latin typeface="Times New Roman" pitchFamily="18" charset="0"/>
                </a:rPr>
                <a:t>P</a:t>
              </a:r>
            </a:p>
          </p:txBody>
        </p:sp>
        <p:sp>
          <p:nvSpPr>
            <p:cNvPr id="5164" name="Oval 57"/>
            <p:cNvSpPr>
              <a:spLocks noChangeArrowheads="1"/>
            </p:cNvSpPr>
            <p:nvPr/>
          </p:nvSpPr>
          <p:spPr bwMode="auto">
            <a:xfrm>
              <a:off x="2180" y="1119"/>
              <a:ext cx="144" cy="192"/>
            </a:xfrm>
            <a:prstGeom prst="ellipse">
              <a:avLst/>
            </a:prstGeom>
            <a:gradFill rotWithShape="0">
              <a:gsLst>
                <a:gs pos="0">
                  <a:srgbClr val="CCFFCC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endParaRPr lang="en-US" altLang="en-US" sz="500">
                <a:latin typeface="Times New Roman" pitchFamily="18" charset="0"/>
              </a:endParaRPr>
            </a:p>
          </p:txBody>
        </p:sp>
        <p:sp>
          <p:nvSpPr>
            <p:cNvPr id="5165" name="Oval 58"/>
            <p:cNvSpPr>
              <a:spLocks noChangeArrowheads="1"/>
            </p:cNvSpPr>
            <p:nvPr/>
          </p:nvSpPr>
          <p:spPr bwMode="auto">
            <a:xfrm>
              <a:off x="2157" y="1175"/>
              <a:ext cx="192" cy="144"/>
            </a:xfrm>
            <a:prstGeom prst="ellipse">
              <a:avLst/>
            </a:prstGeom>
            <a:gradFill rotWithShape="0">
              <a:gsLst>
                <a:gs pos="0">
                  <a:srgbClr val="CCFFCC"/>
                </a:gs>
                <a:gs pos="100000">
                  <a:srgbClr val="3399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endParaRPr lang="en-US" altLang="en-US" sz="500">
                <a:latin typeface="Times New Roman" pitchFamily="18" charset="0"/>
              </a:endParaRPr>
            </a:p>
          </p:txBody>
        </p:sp>
        <p:sp>
          <p:nvSpPr>
            <p:cNvPr id="5166" name="Text Box 59"/>
            <p:cNvSpPr txBox="1">
              <a:spLocks noChangeArrowheads="1"/>
            </p:cNvSpPr>
            <p:nvPr/>
          </p:nvSpPr>
          <p:spPr bwMode="auto">
            <a:xfrm>
              <a:off x="2129" y="1175"/>
              <a:ext cx="271" cy="9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500" b="1">
                  <a:solidFill>
                    <a:schemeClr val="tx1"/>
                  </a:solidFill>
                  <a:latin typeface="Times New Roman" pitchFamily="18" charset="0"/>
                </a:rPr>
                <a:t>RBS</a:t>
              </a:r>
            </a:p>
          </p:txBody>
        </p:sp>
        <p:sp>
          <p:nvSpPr>
            <p:cNvPr id="5167" name="AutoShape 60"/>
            <p:cNvSpPr>
              <a:spLocks noChangeAspect="1" noChangeArrowheads="1"/>
            </p:cNvSpPr>
            <p:nvPr/>
          </p:nvSpPr>
          <p:spPr bwMode="auto">
            <a:xfrm flipH="1">
              <a:off x="2084" y="1225"/>
              <a:ext cx="69" cy="37"/>
            </a:xfrm>
            <a:prstGeom prst="homePlate">
              <a:avLst>
                <a:gd name="adj" fmla="val 46622"/>
              </a:avLst>
            </a:prstGeom>
            <a:gradFill rotWithShape="0">
              <a:gsLst>
                <a:gs pos="0">
                  <a:srgbClr val="767647"/>
                </a:gs>
                <a:gs pos="50000">
                  <a:srgbClr val="FFFF99"/>
                </a:gs>
                <a:gs pos="100000">
                  <a:srgbClr val="767647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endParaRPr lang="en-US" altLang="en-US" sz="500"/>
            </a:p>
          </p:txBody>
        </p:sp>
        <p:grpSp>
          <p:nvGrpSpPr>
            <p:cNvPr id="5168" name="Group 61"/>
            <p:cNvGrpSpPr>
              <a:grpSpLocks noChangeAspect="1"/>
            </p:cNvGrpSpPr>
            <p:nvPr/>
          </p:nvGrpSpPr>
          <p:grpSpPr bwMode="auto">
            <a:xfrm flipH="1">
              <a:off x="2032" y="1225"/>
              <a:ext cx="69" cy="37"/>
              <a:chOff x="2736" y="4080"/>
              <a:chExt cx="192" cy="96"/>
            </a:xfrm>
          </p:grpSpPr>
          <p:sp>
            <p:nvSpPr>
              <p:cNvPr id="5452" name="AutoShape 62"/>
              <p:cNvSpPr>
                <a:spLocks noChangeAspect="1" noChangeArrowheads="1"/>
              </p:cNvSpPr>
              <p:nvPr/>
            </p:nvSpPr>
            <p:spPr bwMode="auto">
              <a:xfrm>
                <a:off x="2736" y="4080"/>
                <a:ext cx="192" cy="96"/>
              </a:xfrm>
              <a:prstGeom prst="chevron">
                <a:avLst>
                  <a:gd name="adj" fmla="val 50000"/>
                </a:avLst>
              </a:prstGeom>
              <a:gradFill rotWithShape="0">
                <a:gsLst>
                  <a:gs pos="0">
                    <a:srgbClr val="765E2F"/>
                  </a:gs>
                  <a:gs pos="50000">
                    <a:srgbClr val="FFCC66"/>
                  </a:gs>
                  <a:gs pos="100000">
                    <a:srgbClr val="765E2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500"/>
              </a:p>
            </p:txBody>
          </p:sp>
          <p:sp>
            <p:nvSpPr>
              <p:cNvPr id="5453" name="Rectangle 63"/>
              <p:cNvSpPr>
                <a:spLocks noChangeAspect="1" noChangeArrowheads="1"/>
              </p:cNvSpPr>
              <p:nvPr/>
            </p:nvSpPr>
            <p:spPr bwMode="auto">
              <a:xfrm>
                <a:off x="2832" y="4080"/>
                <a:ext cx="96" cy="96"/>
              </a:xfrm>
              <a:prstGeom prst="rect">
                <a:avLst/>
              </a:prstGeom>
              <a:gradFill rotWithShape="0">
                <a:gsLst>
                  <a:gs pos="0">
                    <a:srgbClr val="765E2F"/>
                  </a:gs>
                  <a:gs pos="50000">
                    <a:srgbClr val="FFCC66"/>
                  </a:gs>
                  <a:gs pos="100000">
                    <a:srgbClr val="765E2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500"/>
              </a:p>
            </p:txBody>
          </p:sp>
        </p:grpSp>
        <p:sp>
          <p:nvSpPr>
            <p:cNvPr id="5169" name="Line 64"/>
            <p:cNvSpPr>
              <a:spLocks noChangeAspect="1" noChangeShapeType="1"/>
            </p:cNvSpPr>
            <p:nvPr/>
          </p:nvSpPr>
          <p:spPr bwMode="auto">
            <a:xfrm flipH="1">
              <a:off x="2067" y="1225"/>
              <a:ext cx="0" cy="37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0" name="AutoShape 65"/>
            <p:cNvSpPr>
              <a:spLocks noChangeAspect="1" noChangeArrowheads="1"/>
            </p:cNvSpPr>
            <p:nvPr/>
          </p:nvSpPr>
          <p:spPr bwMode="auto">
            <a:xfrm flipH="1">
              <a:off x="2406" y="1225"/>
              <a:ext cx="69" cy="37"/>
            </a:xfrm>
            <a:prstGeom prst="homePlate">
              <a:avLst>
                <a:gd name="adj" fmla="val 46622"/>
              </a:avLst>
            </a:prstGeom>
            <a:gradFill rotWithShape="0">
              <a:gsLst>
                <a:gs pos="0">
                  <a:srgbClr val="767647"/>
                </a:gs>
                <a:gs pos="50000">
                  <a:srgbClr val="FFFF99"/>
                </a:gs>
                <a:gs pos="100000">
                  <a:srgbClr val="767647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endParaRPr lang="en-US" altLang="en-US" sz="500"/>
            </a:p>
          </p:txBody>
        </p:sp>
        <p:grpSp>
          <p:nvGrpSpPr>
            <p:cNvPr id="5171" name="Group 66"/>
            <p:cNvGrpSpPr>
              <a:grpSpLocks noChangeAspect="1"/>
            </p:cNvGrpSpPr>
            <p:nvPr/>
          </p:nvGrpSpPr>
          <p:grpSpPr bwMode="auto">
            <a:xfrm flipH="1">
              <a:off x="2354" y="1225"/>
              <a:ext cx="69" cy="37"/>
              <a:chOff x="2736" y="4080"/>
              <a:chExt cx="192" cy="96"/>
            </a:xfrm>
          </p:grpSpPr>
          <p:sp>
            <p:nvSpPr>
              <p:cNvPr id="5450" name="AutoShape 67"/>
              <p:cNvSpPr>
                <a:spLocks noChangeAspect="1" noChangeArrowheads="1"/>
              </p:cNvSpPr>
              <p:nvPr/>
            </p:nvSpPr>
            <p:spPr bwMode="auto">
              <a:xfrm>
                <a:off x="2736" y="4080"/>
                <a:ext cx="192" cy="96"/>
              </a:xfrm>
              <a:prstGeom prst="chevron">
                <a:avLst>
                  <a:gd name="adj" fmla="val 50000"/>
                </a:avLst>
              </a:prstGeom>
              <a:gradFill rotWithShape="0">
                <a:gsLst>
                  <a:gs pos="0">
                    <a:srgbClr val="765E2F"/>
                  </a:gs>
                  <a:gs pos="50000">
                    <a:srgbClr val="FFCC66"/>
                  </a:gs>
                  <a:gs pos="100000">
                    <a:srgbClr val="765E2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500"/>
              </a:p>
            </p:txBody>
          </p:sp>
          <p:sp>
            <p:nvSpPr>
              <p:cNvPr id="5451" name="Rectangle 68"/>
              <p:cNvSpPr>
                <a:spLocks noChangeAspect="1" noChangeArrowheads="1"/>
              </p:cNvSpPr>
              <p:nvPr/>
            </p:nvSpPr>
            <p:spPr bwMode="auto">
              <a:xfrm>
                <a:off x="2832" y="4080"/>
                <a:ext cx="96" cy="96"/>
              </a:xfrm>
              <a:prstGeom prst="rect">
                <a:avLst/>
              </a:prstGeom>
              <a:gradFill rotWithShape="0">
                <a:gsLst>
                  <a:gs pos="0">
                    <a:srgbClr val="765E2F"/>
                  </a:gs>
                  <a:gs pos="50000">
                    <a:srgbClr val="FFCC66"/>
                  </a:gs>
                  <a:gs pos="100000">
                    <a:srgbClr val="765E2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500"/>
              </a:p>
            </p:txBody>
          </p:sp>
        </p:grpSp>
        <p:sp>
          <p:nvSpPr>
            <p:cNvPr id="5172" name="Line 69"/>
            <p:cNvSpPr>
              <a:spLocks noChangeAspect="1" noChangeShapeType="1"/>
            </p:cNvSpPr>
            <p:nvPr/>
          </p:nvSpPr>
          <p:spPr bwMode="auto">
            <a:xfrm flipH="1">
              <a:off x="2389" y="1225"/>
              <a:ext cx="0" cy="37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73" name="Group 70"/>
            <p:cNvGrpSpPr>
              <a:grpSpLocks noChangeAspect="1"/>
            </p:cNvGrpSpPr>
            <p:nvPr/>
          </p:nvGrpSpPr>
          <p:grpSpPr bwMode="auto">
            <a:xfrm flipH="1">
              <a:off x="3341" y="1225"/>
              <a:ext cx="91" cy="28"/>
              <a:chOff x="2592" y="4080"/>
              <a:chExt cx="336" cy="96"/>
            </a:xfrm>
          </p:grpSpPr>
          <p:sp>
            <p:nvSpPr>
              <p:cNvPr id="5445" name="AutoShape 71"/>
              <p:cNvSpPr>
                <a:spLocks noChangeAspect="1" noChangeArrowheads="1"/>
              </p:cNvSpPr>
              <p:nvPr/>
            </p:nvSpPr>
            <p:spPr bwMode="auto">
              <a:xfrm>
                <a:off x="2592" y="4080"/>
                <a:ext cx="192" cy="96"/>
              </a:xfrm>
              <a:prstGeom prst="homePlate">
                <a:avLst>
                  <a:gd name="adj" fmla="val 50000"/>
                </a:avLst>
              </a:prstGeom>
              <a:gradFill rotWithShape="0">
                <a:gsLst>
                  <a:gs pos="0">
                    <a:srgbClr val="767647"/>
                  </a:gs>
                  <a:gs pos="50000">
                    <a:srgbClr val="FFFF99"/>
                  </a:gs>
                  <a:gs pos="100000">
                    <a:srgbClr val="767647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500"/>
              </a:p>
            </p:txBody>
          </p:sp>
          <p:grpSp>
            <p:nvGrpSpPr>
              <p:cNvPr id="5446" name="Group 72"/>
              <p:cNvGrpSpPr>
                <a:grpSpLocks noChangeAspect="1"/>
              </p:cNvGrpSpPr>
              <p:nvPr/>
            </p:nvGrpSpPr>
            <p:grpSpPr bwMode="auto">
              <a:xfrm>
                <a:off x="2736" y="4080"/>
                <a:ext cx="192" cy="96"/>
                <a:chOff x="2736" y="4080"/>
                <a:chExt cx="192" cy="96"/>
              </a:xfrm>
            </p:grpSpPr>
            <p:sp>
              <p:nvSpPr>
                <p:cNvPr id="5448" name="AutoShape 73"/>
                <p:cNvSpPr>
                  <a:spLocks noChangeAspect="1" noChangeArrowheads="1"/>
                </p:cNvSpPr>
                <p:nvPr/>
              </p:nvSpPr>
              <p:spPr bwMode="auto">
                <a:xfrm>
                  <a:off x="2736" y="4080"/>
                  <a:ext cx="192" cy="96"/>
                </a:xfrm>
                <a:prstGeom prst="chevron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765E2F"/>
                    </a:gs>
                    <a:gs pos="50000">
                      <a:srgbClr val="FFCC66"/>
                    </a:gs>
                    <a:gs pos="100000">
                      <a:srgbClr val="765E2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1pPr>
                  <a:lvl2pPr marL="742950" indent="-28575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2pPr>
                  <a:lvl3pPr marL="1143000" indent="-22860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3pPr>
                  <a:lvl4pPr marL="1600200" indent="-22860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4pPr>
                  <a:lvl5pPr marL="2057400" indent="-22860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9pPr>
                </a:lstStyle>
                <a:p>
                  <a:pPr eaLnBrk="1" hangingPunct="1"/>
                  <a:endParaRPr lang="en-US" altLang="en-US" sz="500"/>
                </a:p>
              </p:txBody>
            </p:sp>
            <p:sp>
              <p:nvSpPr>
                <p:cNvPr id="5449" name="Rectangle 74"/>
                <p:cNvSpPr>
                  <a:spLocks noChangeAspect="1" noChangeArrowheads="1"/>
                </p:cNvSpPr>
                <p:nvPr/>
              </p:nvSpPr>
              <p:spPr bwMode="auto">
                <a:xfrm>
                  <a:off x="2832" y="4080"/>
                  <a:ext cx="96" cy="96"/>
                </a:xfrm>
                <a:prstGeom prst="rect">
                  <a:avLst/>
                </a:prstGeom>
                <a:gradFill rotWithShape="0">
                  <a:gsLst>
                    <a:gs pos="0">
                      <a:srgbClr val="765E2F"/>
                    </a:gs>
                    <a:gs pos="50000">
                      <a:srgbClr val="FFCC66"/>
                    </a:gs>
                    <a:gs pos="100000">
                      <a:srgbClr val="765E2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1pPr>
                  <a:lvl2pPr marL="742950" indent="-28575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2pPr>
                  <a:lvl3pPr marL="1143000" indent="-22860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3pPr>
                  <a:lvl4pPr marL="1600200" indent="-22860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4pPr>
                  <a:lvl5pPr marL="2057400" indent="-22860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9pPr>
                </a:lstStyle>
                <a:p>
                  <a:pPr eaLnBrk="1" hangingPunct="1"/>
                  <a:endParaRPr lang="en-US" altLang="en-US" sz="500"/>
                </a:p>
              </p:txBody>
            </p:sp>
          </p:grpSp>
          <p:sp>
            <p:nvSpPr>
              <p:cNvPr id="5447" name="Line 75"/>
              <p:cNvSpPr>
                <a:spLocks noChangeAspect="1" noChangeShapeType="1"/>
              </p:cNvSpPr>
              <p:nvPr/>
            </p:nvSpPr>
            <p:spPr bwMode="auto">
              <a:xfrm>
                <a:off x="2832" y="4080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74" name="AutoShape 76"/>
            <p:cNvSpPr>
              <a:spLocks noChangeAspect="1" noChangeArrowheads="1"/>
            </p:cNvSpPr>
            <p:nvPr/>
          </p:nvSpPr>
          <p:spPr bwMode="auto">
            <a:xfrm>
              <a:off x="3213" y="1177"/>
              <a:ext cx="129" cy="129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rgbClr val="760000"/>
                </a:gs>
                <a:gs pos="50000">
                  <a:srgbClr val="FF0000"/>
                </a:gs>
                <a:gs pos="100000">
                  <a:srgbClr val="7600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500" b="1">
                  <a:solidFill>
                    <a:schemeClr val="bg1"/>
                  </a:solidFill>
                  <a:latin typeface="Times New Roman" pitchFamily="18" charset="0"/>
                </a:rPr>
                <a:t>T</a:t>
              </a:r>
            </a:p>
          </p:txBody>
        </p:sp>
        <p:sp>
          <p:nvSpPr>
            <p:cNvPr id="5175" name="AutoShape 77"/>
            <p:cNvSpPr>
              <a:spLocks noChangeAspect="1" noChangeArrowheads="1"/>
            </p:cNvSpPr>
            <p:nvPr/>
          </p:nvSpPr>
          <p:spPr bwMode="auto">
            <a:xfrm>
              <a:off x="3429" y="1177"/>
              <a:ext cx="129" cy="129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rgbClr val="760000"/>
                </a:gs>
                <a:gs pos="50000">
                  <a:srgbClr val="FF0000"/>
                </a:gs>
                <a:gs pos="100000">
                  <a:srgbClr val="7600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500" b="1">
                  <a:solidFill>
                    <a:schemeClr val="bg1"/>
                  </a:solidFill>
                  <a:latin typeface="Times New Roman" pitchFamily="18" charset="0"/>
                </a:rPr>
                <a:t>T’</a:t>
              </a:r>
            </a:p>
          </p:txBody>
        </p:sp>
        <p:sp>
          <p:nvSpPr>
            <p:cNvPr id="5176" name="AutoShape 78"/>
            <p:cNvSpPr>
              <a:spLocks noChangeAspect="1" noChangeArrowheads="1"/>
            </p:cNvSpPr>
            <p:nvPr/>
          </p:nvSpPr>
          <p:spPr bwMode="auto">
            <a:xfrm flipH="1">
              <a:off x="3615" y="1225"/>
              <a:ext cx="69" cy="37"/>
            </a:xfrm>
            <a:prstGeom prst="homePlate">
              <a:avLst>
                <a:gd name="adj" fmla="val 46622"/>
              </a:avLst>
            </a:prstGeom>
            <a:gradFill rotWithShape="0">
              <a:gsLst>
                <a:gs pos="0">
                  <a:srgbClr val="767647"/>
                </a:gs>
                <a:gs pos="50000">
                  <a:srgbClr val="FFFF99"/>
                </a:gs>
                <a:gs pos="100000">
                  <a:srgbClr val="767647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endParaRPr lang="en-US" altLang="en-US" sz="500"/>
            </a:p>
          </p:txBody>
        </p:sp>
        <p:grpSp>
          <p:nvGrpSpPr>
            <p:cNvPr id="5177" name="Group 79"/>
            <p:cNvGrpSpPr>
              <a:grpSpLocks noChangeAspect="1"/>
            </p:cNvGrpSpPr>
            <p:nvPr/>
          </p:nvGrpSpPr>
          <p:grpSpPr bwMode="auto">
            <a:xfrm flipH="1">
              <a:off x="3563" y="1225"/>
              <a:ext cx="69" cy="37"/>
              <a:chOff x="2736" y="4080"/>
              <a:chExt cx="192" cy="96"/>
            </a:xfrm>
          </p:grpSpPr>
          <p:sp>
            <p:nvSpPr>
              <p:cNvPr id="5443" name="AutoShape 80"/>
              <p:cNvSpPr>
                <a:spLocks noChangeAspect="1" noChangeArrowheads="1"/>
              </p:cNvSpPr>
              <p:nvPr/>
            </p:nvSpPr>
            <p:spPr bwMode="auto">
              <a:xfrm>
                <a:off x="2736" y="4080"/>
                <a:ext cx="192" cy="96"/>
              </a:xfrm>
              <a:prstGeom prst="chevron">
                <a:avLst>
                  <a:gd name="adj" fmla="val 50000"/>
                </a:avLst>
              </a:prstGeom>
              <a:gradFill rotWithShape="0">
                <a:gsLst>
                  <a:gs pos="0">
                    <a:srgbClr val="765E2F"/>
                  </a:gs>
                  <a:gs pos="50000">
                    <a:srgbClr val="FFCC66"/>
                  </a:gs>
                  <a:gs pos="100000">
                    <a:srgbClr val="765E2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500"/>
              </a:p>
            </p:txBody>
          </p:sp>
          <p:sp>
            <p:nvSpPr>
              <p:cNvPr id="5444" name="Rectangle 81"/>
              <p:cNvSpPr>
                <a:spLocks noChangeAspect="1" noChangeArrowheads="1"/>
              </p:cNvSpPr>
              <p:nvPr/>
            </p:nvSpPr>
            <p:spPr bwMode="auto">
              <a:xfrm>
                <a:off x="2832" y="4080"/>
                <a:ext cx="96" cy="96"/>
              </a:xfrm>
              <a:prstGeom prst="rect">
                <a:avLst/>
              </a:prstGeom>
              <a:gradFill rotWithShape="0">
                <a:gsLst>
                  <a:gs pos="0">
                    <a:srgbClr val="765E2F"/>
                  </a:gs>
                  <a:gs pos="50000">
                    <a:srgbClr val="FFCC66"/>
                  </a:gs>
                  <a:gs pos="100000">
                    <a:srgbClr val="765E2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500"/>
              </a:p>
            </p:txBody>
          </p:sp>
        </p:grpSp>
        <p:sp>
          <p:nvSpPr>
            <p:cNvPr id="5178" name="Line 82"/>
            <p:cNvSpPr>
              <a:spLocks noChangeAspect="1" noChangeShapeType="1"/>
            </p:cNvSpPr>
            <p:nvPr/>
          </p:nvSpPr>
          <p:spPr bwMode="auto">
            <a:xfrm flipH="1">
              <a:off x="3598" y="1225"/>
              <a:ext cx="0" cy="37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79" name="Group 83"/>
            <p:cNvGrpSpPr>
              <a:grpSpLocks noChangeAspect="1"/>
            </p:cNvGrpSpPr>
            <p:nvPr/>
          </p:nvGrpSpPr>
          <p:grpSpPr bwMode="auto">
            <a:xfrm flipH="1">
              <a:off x="4801" y="1225"/>
              <a:ext cx="121" cy="37"/>
              <a:chOff x="2592" y="4080"/>
              <a:chExt cx="336" cy="96"/>
            </a:xfrm>
          </p:grpSpPr>
          <p:sp>
            <p:nvSpPr>
              <p:cNvPr id="5438" name="AutoShape 84"/>
              <p:cNvSpPr>
                <a:spLocks noChangeAspect="1" noChangeArrowheads="1"/>
              </p:cNvSpPr>
              <p:nvPr/>
            </p:nvSpPr>
            <p:spPr bwMode="auto">
              <a:xfrm>
                <a:off x="2592" y="4080"/>
                <a:ext cx="192" cy="96"/>
              </a:xfrm>
              <a:prstGeom prst="homePlate">
                <a:avLst>
                  <a:gd name="adj" fmla="val 50000"/>
                </a:avLst>
              </a:prstGeom>
              <a:gradFill rotWithShape="0">
                <a:gsLst>
                  <a:gs pos="0">
                    <a:srgbClr val="767647"/>
                  </a:gs>
                  <a:gs pos="50000">
                    <a:srgbClr val="FFFF99"/>
                  </a:gs>
                  <a:gs pos="100000">
                    <a:srgbClr val="767647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500"/>
              </a:p>
            </p:txBody>
          </p:sp>
          <p:grpSp>
            <p:nvGrpSpPr>
              <p:cNvPr id="5439" name="Group 85"/>
              <p:cNvGrpSpPr>
                <a:grpSpLocks noChangeAspect="1"/>
              </p:cNvGrpSpPr>
              <p:nvPr/>
            </p:nvGrpSpPr>
            <p:grpSpPr bwMode="auto">
              <a:xfrm>
                <a:off x="2736" y="4080"/>
                <a:ext cx="192" cy="96"/>
                <a:chOff x="2736" y="4080"/>
                <a:chExt cx="192" cy="96"/>
              </a:xfrm>
            </p:grpSpPr>
            <p:sp>
              <p:nvSpPr>
                <p:cNvPr id="5441" name="AutoShape 86"/>
                <p:cNvSpPr>
                  <a:spLocks noChangeAspect="1" noChangeArrowheads="1"/>
                </p:cNvSpPr>
                <p:nvPr/>
              </p:nvSpPr>
              <p:spPr bwMode="auto">
                <a:xfrm>
                  <a:off x="2736" y="4080"/>
                  <a:ext cx="192" cy="96"/>
                </a:xfrm>
                <a:prstGeom prst="chevron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765E2F"/>
                    </a:gs>
                    <a:gs pos="50000">
                      <a:srgbClr val="FFCC66"/>
                    </a:gs>
                    <a:gs pos="100000">
                      <a:srgbClr val="765E2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1pPr>
                  <a:lvl2pPr marL="742950" indent="-28575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2pPr>
                  <a:lvl3pPr marL="1143000" indent="-22860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3pPr>
                  <a:lvl4pPr marL="1600200" indent="-22860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4pPr>
                  <a:lvl5pPr marL="2057400" indent="-22860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9pPr>
                </a:lstStyle>
                <a:p>
                  <a:pPr eaLnBrk="1" hangingPunct="1"/>
                  <a:endParaRPr lang="en-US" altLang="en-US" sz="500"/>
                </a:p>
              </p:txBody>
            </p:sp>
            <p:sp>
              <p:nvSpPr>
                <p:cNvPr id="5442" name="Rectangle 87"/>
                <p:cNvSpPr>
                  <a:spLocks noChangeAspect="1" noChangeArrowheads="1"/>
                </p:cNvSpPr>
                <p:nvPr/>
              </p:nvSpPr>
              <p:spPr bwMode="auto">
                <a:xfrm>
                  <a:off x="2832" y="4080"/>
                  <a:ext cx="96" cy="96"/>
                </a:xfrm>
                <a:prstGeom prst="rect">
                  <a:avLst/>
                </a:prstGeom>
                <a:gradFill rotWithShape="0">
                  <a:gsLst>
                    <a:gs pos="0">
                      <a:srgbClr val="765E2F"/>
                    </a:gs>
                    <a:gs pos="50000">
                      <a:srgbClr val="FFCC66"/>
                    </a:gs>
                    <a:gs pos="100000">
                      <a:srgbClr val="765E2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1pPr>
                  <a:lvl2pPr marL="742950" indent="-28575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2pPr>
                  <a:lvl3pPr marL="1143000" indent="-22860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3pPr>
                  <a:lvl4pPr marL="1600200" indent="-22860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4pPr>
                  <a:lvl5pPr marL="2057400" indent="-22860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9pPr>
                </a:lstStyle>
                <a:p>
                  <a:pPr eaLnBrk="1" hangingPunct="1"/>
                  <a:endParaRPr lang="en-US" altLang="en-US" sz="500"/>
                </a:p>
              </p:txBody>
            </p:sp>
          </p:grpSp>
          <p:sp>
            <p:nvSpPr>
              <p:cNvPr id="5440" name="Line 88"/>
              <p:cNvSpPr>
                <a:spLocks noChangeAspect="1" noChangeShapeType="1"/>
              </p:cNvSpPr>
              <p:nvPr/>
            </p:nvSpPr>
            <p:spPr bwMode="auto">
              <a:xfrm>
                <a:off x="2832" y="4080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80" name="Line 89"/>
            <p:cNvSpPr>
              <a:spLocks noChangeShapeType="1"/>
            </p:cNvSpPr>
            <p:nvPr/>
          </p:nvSpPr>
          <p:spPr bwMode="auto">
            <a:xfrm>
              <a:off x="3929" y="1033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81" name="Group 90"/>
            <p:cNvGrpSpPr>
              <a:grpSpLocks/>
            </p:cNvGrpSpPr>
            <p:nvPr/>
          </p:nvGrpSpPr>
          <p:grpSpPr bwMode="auto">
            <a:xfrm>
              <a:off x="3521" y="985"/>
              <a:ext cx="332" cy="641"/>
              <a:chOff x="374" y="1115"/>
              <a:chExt cx="332" cy="641"/>
            </a:xfrm>
          </p:grpSpPr>
          <p:grpSp>
            <p:nvGrpSpPr>
              <p:cNvPr id="5434" name="Group 91"/>
              <p:cNvGrpSpPr>
                <a:grpSpLocks/>
              </p:cNvGrpSpPr>
              <p:nvPr/>
            </p:nvGrpSpPr>
            <p:grpSpPr bwMode="auto">
              <a:xfrm>
                <a:off x="533" y="1115"/>
                <a:ext cx="173" cy="283"/>
                <a:chOff x="1008" y="731"/>
                <a:chExt cx="173" cy="283"/>
              </a:xfrm>
            </p:grpSpPr>
            <p:sp>
              <p:nvSpPr>
                <p:cNvPr id="5436" name="AutoShape 92"/>
                <p:cNvSpPr>
                  <a:spLocks noChangeAspect="1" noChangeArrowheads="1"/>
                </p:cNvSpPr>
                <p:nvPr/>
              </p:nvSpPr>
              <p:spPr bwMode="auto">
                <a:xfrm>
                  <a:off x="1008" y="731"/>
                  <a:ext cx="173" cy="114"/>
                </a:xfrm>
                <a:prstGeom prst="rightArrow">
                  <a:avLst>
                    <a:gd name="adj1" fmla="val 50000"/>
                    <a:gd name="adj2" fmla="val 37939"/>
                  </a:avLst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1pPr>
                  <a:lvl2pPr marL="742950" indent="-28575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2pPr>
                  <a:lvl3pPr marL="1143000" indent="-22860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3pPr>
                  <a:lvl4pPr marL="1600200" indent="-22860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4pPr>
                  <a:lvl5pPr marL="2057400" indent="-22860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9pPr>
                </a:lstStyle>
                <a:p>
                  <a:pPr eaLnBrk="1" hangingPunct="1"/>
                  <a:endParaRPr lang="en-US" altLang="en-US" sz="500"/>
                </a:p>
              </p:txBody>
            </p:sp>
            <p:sp>
              <p:nvSpPr>
                <p:cNvPr id="5437" name="Rectangle 93"/>
                <p:cNvSpPr>
                  <a:spLocks noChangeAspect="1" noChangeArrowheads="1"/>
                </p:cNvSpPr>
                <p:nvPr/>
              </p:nvSpPr>
              <p:spPr bwMode="auto">
                <a:xfrm>
                  <a:off x="1008" y="768"/>
                  <a:ext cx="58" cy="246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1pPr>
                  <a:lvl2pPr marL="742950" indent="-28575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2pPr>
                  <a:lvl3pPr marL="1143000" indent="-22860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3pPr>
                  <a:lvl4pPr marL="1600200" indent="-22860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4pPr>
                  <a:lvl5pPr marL="2057400" indent="-22860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9pPr>
                </a:lstStyle>
                <a:p>
                  <a:pPr eaLnBrk="1" hangingPunct="1"/>
                  <a:endParaRPr lang="en-US" altLang="en-US" sz="500"/>
                </a:p>
              </p:txBody>
            </p:sp>
          </p:grpSp>
          <p:sp>
            <p:nvSpPr>
              <p:cNvPr id="5435" name="Text Box 94"/>
              <p:cNvSpPr txBox="1">
                <a:spLocks noChangeArrowheads="1"/>
              </p:cNvSpPr>
              <p:nvPr/>
            </p:nvSpPr>
            <p:spPr bwMode="auto">
              <a:xfrm>
                <a:off x="374" y="1236"/>
                <a:ext cx="265" cy="5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en-US" altLang="en-US" sz="500" b="1">
                    <a:solidFill>
                      <a:schemeClr val="tx1"/>
                    </a:solidFill>
                    <a:latin typeface="Times New Roman" pitchFamily="18" charset="0"/>
                  </a:rPr>
                  <a:t>P</a:t>
                </a:r>
              </a:p>
            </p:txBody>
          </p:sp>
        </p:grpSp>
        <p:grpSp>
          <p:nvGrpSpPr>
            <p:cNvPr id="5182" name="Group 95"/>
            <p:cNvGrpSpPr>
              <a:grpSpLocks/>
            </p:cNvGrpSpPr>
            <p:nvPr/>
          </p:nvGrpSpPr>
          <p:grpSpPr bwMode="auto">
            <a:xfrm>
              <a:off x="3839" y="1119"/>
              <a:ext cx="271" cy="1049"/>
              <a:chOff x="864" y="472"/>
              <a:chExt cx="271" cy="1049"/>
            </a:xfrm>
          </p:grpSpPr>
          <p:sp>
            <p:nvSpPr>
              <p:cNvPr id="5431" name="Oval 96"/>
              <p:cNvSpPr>
                <a:spLocks noChangeArrowheads="1"/>
              </p:cNvSpPr>
              <p:nvPr/>
            </p:nvSpPr>
            <p:spPr bwMode="auto">
              <a:xfrm>
                <a:off x="915" y="472"/>
                <a:ext cx="144" cy="192"/>
              </a:xfrm>
              <a:prstGeom prst="ellipse">
                <a:avLst/>
              </a:prstGeom>
              <a:gradFill rotWithShape="0">
                <a:gsLst>
                  <a:gs pos="0">
                    <a:srgbClr val="CCFFCC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500">
                  <a:latin typeface="Times New Roman" pitchFamily="18" charset="0"/>
                </a:endParaRPr>
              </a:p>
            </p:txBody>
          </p:sp>
          <p:sp>
            <p:nvSpPr>
              <p:cNvPr id="5432" name="Oval 97"/>
              <p:cNvSpPr>
                <a:spLocks noChangeArrowheads="1"/>
              </p:cNvSpPr>
              <p:nvPr/>
            </p:nvSpPr>
            <p:spPr bwMode="auto">
              <a:xfrm>
                <a:off x="892" y="528"/>
                <a:ext cx="192" cy="144"/>
              </a:xfrm>
              <a:prstGeom prst="ellipse">
                <a:avLst/>
              </a:prstGeom>
              <a:gradFill rotWithShape="0">
                <a:gsLst>
                  <a:gs pos="0">
                    <a:srgbClr val="CCFFCC"/>
                  </a:gs>
                  <a:gs pos="100000">
                    <a:srgbClr val="339933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500">
                  <a:latin typeface="Times New Roman" pitchFamily="18" charset="0"/>
                </a:endParaRPr>
              </a:p>
            </p:txBody>
          </p:sp>
          <p:sp>
            <p:nvSpPr>
              <p:cNvPr id="5433" name="Text Box 98"/>
              <p:cNvSpPr txBox="1">
                <a:spLocks noChangeArrowheads="1"/>
              </p:cNvSpPr>
              <p:nvPr/>
            </p:nvSpPr>
            <p:spPr bwMode="auto">
              <a:xfrm>
                <a:off x="864" y="528"/>
                <a:ext cx="271" cy="9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en-US" altLang="en-US" sz="500" b="1">
                    <a:solidFill>
                      <a:schemeClr val="tx1"/>
                    </a:solidFill>
                    <a:latin typeface="Times New Roman" pitchFamily="18" charset="0"/>
                  </a:rPr>
                  <a:t>RBS</a:t>
                </a:r>
              </a:p>
            </p:txBody>
          </p:sp>
        </p:grpSp>
        <p:grpSp>
          <p:nvGrpSpPr>
            <p:cNvPr id="5183" name="Group 99"/>
            <p:cNvGrpSpPr>
              <a:grpSpLocks noChangeAspect="1"/>
            </p:cNvGrpSpPr>
            <p:nvPr/>
          </p:nvGrpSpPr>
          <p:grpSpPr bwMode="auto">
            <a:xfrm flipH="1">
              <a:off x="3742" y="1225"/>
              <a:ext cx="121" cy="37"/>
              <a:chOff x="2592" y="4080"/>
              <a:chExt cx="336" cy="96"/>
            </a:xfrm>
          </p:grpSpPr>
          <p:sp>
            <p:nvSpPr>
              <p:cNvPr id="5426" name="AutoShape 100"/>
              <p:cNvSpPr>
                <a:spLocks noChangeAspect="1" noChangeArrowheads="1"/>
              </p:cNvSpPr>
              <p:nvPr/>
            </p:nvSpPr>
            <p:spPr bwMode="auto">
              <a:xfrm>
                <a:off x="2592" y="4080"/>
                <a:ext cx="192" cy="96"/>
              </a:xfrm>
              <a:prstGeom prst="homePlate">
                <a:avLst>
                  <a:gd name="adj" fmla="val 50000"/>
                </a:avLst>
              </a:prstGeom>
              <a:gradFill rotWithShape="0">
                <a:gsLst>
                  <a:gs pos="0">
                    <a:srgbClr val="767647"/>
                  </a:gs>
                  <a:gs pos="50000">
                    <a:srgbClr val="FFFF99"/>
                  </a:gs>
                  <a:gs pos="100000">
                    <a:srgbClr val="767647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500"/>
              </a:p>
            </p:txBody>
          </p:sp>
          <p:grpSp>
            <p:nvGrpSpPr>
              <p:cNvPr id="5427" name="Group 101"/>
              <p:cNvGrpSpPr>
                <a:grpSpLocks noChangeAspect="1"/>
              </p:cNvGrpSpPr>
              <p:nvPr/>
            </p:nvGrpSpPr>
            <p:grpSpPr bwMode="auto">
              <a:xfrm>
                <a:off x="2736" y="4080"/>
                <a:ext cx="192" cy="96"/>
                <a:chOff x="2736" y="4080"/>
                <a:chExt cx="192" cy="96"/>
              </a:xfrm>
            </p:grpSpPr>
            <p:sp>
              <p:nvSpPr>
                <p:cNvPr id="5429" name="AutoShape 102"/>
                <p:cNvSpPr>
                  <a:spLocks noChangeAspect="1" noChangeArrowheads="1"/>
                </p:cNvSpPr>
                <p:nvPr/>
              </p:nvSpPr>
              <p:spPr bwMode="auto">
                <a:xfrm>
                  <a:off x="2736" y="4080"/>
                  <a:ext cx="192" cy="96"/>
                </a:xfrm>
                <a:prstGeom prst="chevron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765E2F"/>
                    </a:gs>
                    <a:gs pos="50000">
                      <a:srgbClr val="FFCC66"/>
                    </a:gs>
                    <a:gs pos="100000">
                      <a:srgbClr val="765E2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1pPr>
                  <a:lvl2pPr marL="742950" indent="-28575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2pPr>
                  <a:lvl3pPr marL="1143000" indent="-22860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3pPr>
                  <a:lvl4pPr marL="1600200" indent="-22860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4pPr>
                  <a:lvl5pPr marL="2057400" indent="-22860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9pPr>
                </a:lstStyle>
                <a:p>
                  <a:pPr eaLnBrk="1" hangingPunct="1"/>
                  <a:endParaRPr lang="en-US" altLang="en-US" sz="500"/>
                </a:p>
              </p:txBody>
            </p:sp>
            <p:sp>
              <p:nvSpPr>
                <p:cNvPr id="5430" name="Rectangle 103"/>
                <p:cNvSpPr>
                  <a:spLocks noChangeAspect="1" noChangeArrowheads="1"/>
                </p:cNvSpPr>
                <p:nvPr/>
              </p:nvSpPr>
              <p:spPr bwMode="auto">
                <a:xfrm>
                  <a:off x="2832" y="4080"/>
                  <a:ext cx="96" cy="96"/>
                </a:xfrm>
                <a:prstGeom prst="rect">
                  <a:avLst/>
                </a:prstGeom>
                <a:gradFill rotWithShape="0">
                  <a:gsLst>
                    <a:gs pos="0">
                      <a:srgbClr val="765E2F"/>
                    </a:gs>
                    <a:gs pos="50000">
                      <a:srgbClr val="FFCC66"/>
                    </a:gs>
                    <a:gs pos="100000">
                      <a:srgbClr val="765E2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1pPr>
                  <a:lvl2pPr marL="742950" indent="-28575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2pPr>
                  <a:lvl3pPr marL="1143000" indent="-22860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3pPr>
                  <a:lvl4pPr marL="1600200" indent="-22860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4pPr>
                  <a:lvl5pPr marL="2057400" indent="-22860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9pPr>
                </a:lstStyle>
                <a:p>
                  <a:pPr eaLnBrk="1" hangingPunct="1"/>
                  <a:endParaRPr lang="en-US" altLang="en-US" sz="500"/>
                </a:p>
              </p:txBody>
            </p:sp>
          </p:grpSp>
          <p:sp>
            <p:nvSpPr>
              <p:cNvPr id="5428" name="Line 104"/>
              <p:cNvSpPr>
                <a:spLocks noChangeAspect="1" noChangeShapeType="1"/>
              </p:cNvSpPr>
              <p:nvPr/>
            </p:nvSpPr>
            <p:spPr bwMode="auto">
              <a:xfrm>
                <a:off x="2832" y="4080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84" name="Group 105"/>
            <p:cNvGrpSpPr>
              <a:grpSpLocks noChangeAspect="1"/>
            </p:cNvGrpSpPr>
            <p:nvPr/>
          </p:nvGrpSpPr>
          <p:grpSpPr bwMode="auto">
            <a:xfrm flipH="1">
              <a:off x="4064" y="1225"/>
              <a:ext cx="121" cy="37"/>
              <a:chOff x="2592" y="4080"/>
              <a:chExt cx="336" cy="96"/>
            </a:xfrm>
          </p:grpSpPr>
          <p:sp>
            <p:nvSpPr>
              <p:cNvPr id="5421" name="AutoShape 106"/>
              <p:cNvSpPr>
                <a:spLocks noChangeAspect="1" noChangeArrowheads="1"/>
              </p:cNvSpPr>
              <p:nvPr/>
            </p:nvSpPr>
            <p:spPr bwMode="auto">
              <a:xfrm>
                <a:off x="2592" y="4080"/>
                <a:ext cx="192" cy="96"/>
              </a:xfrm>
              <a:prstGeom prst="homePlate">
                <a:avLst>
                  <a:gd name="adj" fmla="val 50000"/>
                </a:avLst>
              </a:prstGeom>
              <a:gradFill rotWithShape="0">
                <a:gsLst>
                  <a:gs pos="0">
                    <a:srgbClr val="767647"/>
                  </a:gs>
                  <a:gs pos="50000">
                    <a:srgbClr val="FFFF99"/>
                  </a:gs>
                  <a:gs pos="100000">
                    <a:srgbClr val="767647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500"/>
              </a:p>
            </p:txBody>
          </p:sp>
          <p:grpSp>
            <p:nvGrpSpPr>
              <p:cNvPr id="5422" name="Group 107"/>
              <p:cNvGrpSpPr>
                <a:grpSpLocks noChangeAspect="1"/>
              </p:cNvGrpSpPr>
              <p:nvPr/>
            </p:nvGrpSpPr>
            <p:grpSpPr bwMode="auto">
              <a:xfrm>
                <a:off x="2736" y="4080"/>
                <a:ext cx="192" cy="96"/>
                <a:chOff x="2736" y="4080"/>
                <a:chExt cx="192" cy="96"/>
              </a:xfrm>
            </p:grpSpPr>
            <p:sp>
              <p:nvSpPr>
                <p:cNvPr id="5424" name="AutoShape 108"/>
                <p:cNvSpPr>
                  <a:spLocks noChangeAspect="1" noChangeArrowheads="1"/>
                </p:cNvSpPr>
                <p:nvPr/>
              </p:nvSpPr>
              <p:spPr bwMode="auto">
                <a:xfrm>
                  <a:off x="2736" y="4080"/>
                  <a:ext cx="192" cy="96"/>
                </a:xfrm>
                <a:prstGeom prst="chevron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765E2F"/>
                    </a:gs>
                    <a:gs pos="50000">
                      <a:srgbClr val="FFCC66"/>
                    </a:gs>
                    <a:gs pos="100000">
                      <a:srgbClr val="765E2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1pPr>
                  <a:lvl2pPr marL="742950" indent="-28575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2pPr>
                  <a:lvl3pPr marL="1143000" indent="-22860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3pPr>
                  <a:lvl4pPr marL="1600200" indent="-22860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4pPr>
                  <a:lvl5pPr marL="2057400" indent="-22860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9pPr>
                </a:lstStyle>
                <a:p>
                  <a:pPr eaLnBrk="1" hangingPunct="1"/>
                  <a:endParaRPr lang="en-US" altLang="en-US" sz="500"/>
                </a:p>
              </p:txBody>
            </p:sp>
            <p:sp>
              <p:nvSpPr>
                <p:cNvPr id="5425" name="Rectangle 109"/>
                <p:cNvSpPr>
                  <a:spLocks noChangeAspect="1" noChangeArrowheads="1"/>
                </p:cNvSpPr>
                <p:nvPr/>
              </p:nvSpPr>
              <p:spPr bwMode="auto">
                <a:xfrm>
                  <a:off x="2832" y="4080"/>
                  <a:ext cx="96" cy="96"/>
                </a:xfrm>
                <a:prstGeom prst="rect">
                  <a:avLst/>
                </a:prstGeom>
                <a:gradFill rotWithShape="0">
                  <a:gsLst>
                    <a:gs pos="0">
                      <a:srgbClr val="765E2F"/>
                    </a:gs>
                    <a:gs pos="50000">
                      <a:srgbClr val="FFCC66"/>
                    </a:gs>
                    <a:gs pos="100000">
                      <a:srgbClr val="765E2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1pPr>
                  <a:lvl2pPr marL="742950" indent="-28575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2pPr>
                  <a:lvl3pPr marL="1143000" indent="-22860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3pPr>
                  <a:lvl4pPr marL="1600200" indent="-22860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4pPr>
                  <a:lvl5pPr marL="2057400" indent="-22860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9pPr>
                </a:lstStyle>
                <a:p>
                  <a:pPr eaLnBrk="1" hangingPunct="1"/>
                  <a:endParaRPr lang="en-US" altLang="en-US" sz="500"/>
                </a:p>
              </p:txBody>
            </p:sp>
          </p:grpSp>
          <p:sp>
            <p:nvSpPr>
              <p:cNvPr id="5423" name="Line 110"/>
              <p:cNvSpPr>
                <a:spLocks noChangeAspect="1" noChangeShapeType="1"/>
              </p:cNvSpPr>
              <p:nvPr/>
            </p:nvSpPr>
            <p:spPr bwMode="auto">
              <a:xfrm>
                <a:off x="2832" y="4080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85" name="Group 111"/>
            <p:cNvGrpSpPr>
              <a:grpSpLocks noChangeAspect="1"/>
            </p:cNvGrpSpPr>
            <p:nvPr/>
          </p:nvGrpSpPr>
          <p:grpSpPr bwMode="auto">
            <a:xfrm>
              <a:off x="4923" y="1177"/>
              <a:ext cx="345" cy="129"/>
              <a:chOff x="3744" y="3792"/>
              <a:chExt cx="461" cy="173"/>
            </a:xfrm>
          </p:grpSpPr>
          <p:grpSp>
            <p:nvGrpSpPr>
              <p:cNvPr id="5413" name="Group 112"/>
              <p:cNvGrpSpPr>
                <a:grpSpLocks noChangeAspect="1"/>
              </p:cNvGrpSpPr>
              <p:nvPr/>
            </p:nvGrpSpPr>
            <p:grpSpPr bwMode="auto">
              <a:xfrm flipH="1">
                <a:off x="3915" y="3857"/>
                <a:ext cx="121" cy="37"/>
                <a:chOff x="2592" y="4080"/>
                <a:chExt cx="336" cy="96"/>
              </a:xfrm>
            </p:grpSpPr>
            <p:sp>
              <p:nvSpPr>
                <p:cNvPr id="5416" name="AutoShape 113"/>
                <p:cNvSpPr>
                  <a:spLocks noChangeAspect="1" noChangeArrowheads="1"/>
                </p:cNvSpPr>
                <p:nvPr/>
              </p:nvSpPr>
              <p:spPr bwMode="auto">
                <a:xfrm>
                  <a:off x="2592" y="4080"/>
                  <a:ext cx="192" cy="96"/>
                </a:xfrm>
                <a:prstGeom prst="homePlate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767647"/>
                    </a:gs>
                    <a:gs pos="50000">
                      <a:srgbClr val="FFFF99"/>
                    </a:gs>
                    <a:gs pos="100000">
                      <a:srgbClr val="767647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1pPr>
                  <a:lvl2pPr marL="742950" indent="-28575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2pPr>
                  <a:lvl3pPr marL="1143000" indent="-22860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3pPr>
                  <a:lvl4pPr marL="1600200" indent="-22860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4pPr>
                  <a:lvl5pPr marL="2057400" indent="-22860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9pPr>
                </a:lstStyle>
                <a:p>
                  <a:pPr eaLnBrk="1" hangingPunct="1"/>
                  <a:endParaRPr lang="en-US" altLang="en-US" sz="500"/>
                </a:p>
              </p:txBody>
            </p:sp>
            <p:grpSp>
              <p:nvGrpSpPr>
                <p:cNvPr id="5417" name="Group 114"/>
                <p:cNvGrpSpPr>
                  <a:grpSpLocks noChangeAspect="1"/>
                </p:cNvGrpSpPr>
                <p:nvPr/>
              </p:nvGrpSpPr>
              <p:grpSpPr bwMode="auto">
                <a:xfrm>
                  <a:off x="2736" y="4080"/>
                  <a:ext cx="192" cy="96"/>
                  <a:chOff x="2736" y="4080"/>
                  <a:chExt cx="192" cy="96"/>
                </a:xfrm>
              </p:grpSpPr>
              <p:sp>
                <p:nvSpPr>
                  <p:cNvPr id="5419" name="AutoShape 1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36" y="4080"/>
                    <a:ext cx="192" cy="96"/>
                  </a:xfrm>
                  <a:prstGeom prst="chevron">
                    <a:avLst>
                      <a:gd name="adj" fmla="val 50000"/>
                    </a:avLst>
                  </a:prstGeom>
                  <a:gradFill rotWithShape="0">
                    <a:gsLst>
                      <a:gs pos="0">
                        <a:srgbClr val="765E2F"/>
                      </a:gs>
                      <a:gs pos="50000">
                        <a:srgbClr val="FFCC66"/>
                      </a:gs>
                      <a:gs pos="100000">
                        <a:srgbClr val="765E2F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3600">
                        <a:solidFill>
                          <a:srgbClr val="000000"/>
                        </a:solidFill>
                        <a:latin typeface="Gill Sans" charset="0"/>
                        <a:ea typeface="ヒラギノ角ゴ ProN W3" charset="-128"/>
                        <a:sym typeface="Gill Sans" charset="0"/>
                      </a:defRPr>
                    </a:lvl1pPr>
                    <a:lvl2pPr marL="742950" indent="-285750" eaLnBrk="0" hangingPunct="0">
                      <a:defRPr sz="3600">
                        <a:solidFill>
                          <a:srgbClr val="000000"/>
                        </a:solidFill>
                        <a:latin typeface="Gill Sans" charset="0"/>
                        <a:ea typeface="ヒラギノ角ゴ ProN W3" charset="-128"/>
                        <a:sym typeface="Gill Sans" charset="0"/>
                      </a:defRPr>
                    </a:lvl2pPr>
                    <a:lvl3pPr marL="1143000" indent="-228600" eaLnBrk="0" hangingPunct="0">
                      <a:defRPr sz="3600">
                        <a:solidFill>
                          <a:srgbClr val="000000"/>
                        </a:solidFill>
                        <a:latin typeface="Gill Sans" charset="0"/>
                        <a:ea typeface="ヒラギノ角ゴ ProN W3" charset="-128"/>
                        <a:sym typeface="Gill Sans" charset="0"/>
                      </a:defRPr>
                    </a:lvl3pPr>
                    <a:lvl4pPr marL="1600200" indent="-228600" eaLnBrk="0" hangingPunct="0">
                      <a:defRPr sz="3600">
                        <a:solidFill>
                          <a:srgbClr val="000000"/>
                        </a:solidFill>
                        <a:latin typeface="Gill Sans" charset="0"/>
                        <a:ea typeface="ヒラギノ角ゴ ProN W3" charset="-128"/>
                        <a:sym typeface="Gill Sans" charset="0"/>
                      </a:defRPr>
                    </a:lvl4pPr>
                    <a:lvl5pPr marL="2057400" indent="-228600" eaLnBrk="0" hangingPunct="0">
                      <a:defRPr sz="3600">
                        <a:solidFill>
                          <a:srgbClr val="000000"/>
                        </a:solidFill>
                        <a:latin typeface="Gill Sans" charset="0"/>
                        <a:ea typeface="ヒラギノ角ゴ ProN W3" charset="-128"/>
                        <a:sym typeface="Gill Sans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000000"/>
                        </a:solidFill>
                        <a:latin typeface="Gill Sans" charset="0"/>
                        <a:ea typeface="ヒラギノ角ゴ ProN W3" charset="-128"/>
                        <a:sym typeface="Gill Sans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000000"/>
                        </a:solidFill>
                        <a:latin typeface="Gill Sans" charset="0"/>
                        <a:ea typeface="ヒラギノ角ゴ ProN W3" charset="-128"/>
                        <a:sym typeface="Gill Sans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000000"/>
                        </a:solidFill>
                        <a:latin typeface="Gill Sans" charset="0"/>
                        <a:ea typeface="ヒラギノ角ゴ ProN W3" charset="-128"/>
                        <a:sym typeface="Gill Sans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000000"/>
                        </a:solidFill>
                        <a:latin typeface="Gill Sans" charset="0"/>
                        <a:ea typeface="ヒラギノ角ゴ ProN W3" charset="-128"/>
                        <a:sym typeface="Gill Sans" charset="0"/>
                      </a:defRPr>
                    </a:lvl9pPr>
                  </a:lstStyle>
                  <a:p>
                    <a:pPr eaLnBrk="1" hangingPunct="1"/>
                    <a:endParaRPr lang="en-US" altLang="en-US" sz="500"/>
                  </a:p>
                </p:txBody>
              </p:sp>
              <p:sp>
                <p:nvSpPr>
                  <p:cNvPr id="5420" name="Rectangle 1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32" y="4080"/>
                    <a:ext cx="96" cy="9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765E2F"/>
                      </a:gs>
                      <a:gs pos="50000">
                        <a:srgbClr val="FFCC66"/>
                      </a:gs>
                      <a:gs pos="100000">
                        <a:srgbClr val="765E2F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3600">
                        <a:solidFill>
                          <a:srgbClr val="000000"/>
                        </a:solidFill>
                        <a:latin typeface="Gill Sans" charset="0"/>
                        <a:ea typeface="ヒラギノ角ゴ ProN W3" charset="-128"/>
                        <a:sym typeface="Gill Sans" charset="0"/>
                      </a:defRPr>
                    </a:lvl1pPr>
                    <a:lvl2pPr marL="742950" indent="-285750" eaLnBrk="0" hangingPunct="0">
                      <a:defRPr sz="3600">
                        <a:solidFill>
                          <a:srgbClr val="000000"/>
                        </a:solidFill>
                        <a:latin typeface="Gill Sans" charset="0"/>
                        <a:ea typeface="ヒラギノ角ゴ ProN W3" charset="-128"/>
                        <a:sym typeface="Gill Sans" charset="0"/>
                      </a:defRPr>
                    </a:lvl2pPr>
                    <a:lvl3pPr marL="1143000" indent="-228600" eaLnBrk="0" hangingPunct="0">
                      <a:defRPr sz="3600">
                        <a:solidFill>
                          <a:srgbClr val="000000"/>
                        </a:solidFill>
                        <a:latin typeface="Gill Sans" charset="0"/>
                        <a:ea typeface="ヒラギノ角ゴ ProN W3" charset="-128"/>
                        <a:sym typeface="Gill Sans" charset="0"/>
                      </a:defRPr>
                    </a:lvl3pPr>
                    <a:lvl4pPr marL="1600200" indent="-228600" eaLnBrk="0" hangingPunct="0">
                      <a:defRPr sz="3600">
                        <a:solidFill>
                          <a:srgbClr val="000000"/>
                        </a:solidFill>
                        <a:latin typeface="Gill Sans" charset="0"/>
                        <a:ea typeface="ヒラギノ角ゴ ProN W3" charset="-128"/>
                        <a:sym typeface="Gill Sans" charset="0"/>
                      </a:defRPr>
                    </a:lvl4pPr>
                    <a:lvl5pPr marL="2057400" indent="-228600" eaLnBrk="0" hangingPunct="0">
                      <a:defRPr sz="3600">
                        <a:solidFill>
                          <a:srgbClr val="000000"/>
                        </a:solidFill>
                        <a:latin typeface="Gill Sans" charset="0"/>
                        <a:ea typeface="ヒラギノ角ゴ ProN W3" charset="-128"/>
                        <a:sym typeface="Gill Sans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000000"/>
                        </a:solidFill>
                        <a:latin typeface="Gill Sans" charset="0"/>
                        <a:ea typeface="ヒラギノ角ゴ ProN W3" charset="-128"/>
                        <a:sym typeface="Gill Sans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000000"/>
                        </a:solidFill>
                        <a:latin typeface="Gill Sans" charset="0"/>
                        <a:ea typeface="ヒラギノ角ゴ ProN W3" charset="-128"/>
                        <a:sym typeface="Gill Sans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000000"/>
                        </a:solidFill>
                        <a:latin typeface="Gill Sans" charset="0"/>
                        <a:ea typeface="ヒラギノ角ゴ ProN W3" charset="-128"/>
                        <a:sym typeface="Gill Sans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000000"/>
                        </a:solidFill>
                        <a:latin typeface="Gill Sans" charset="0"/>
                        <a:ea typeface="ヒラギノ角ゴ ProN W3" charset="-128"/>
                        <a:sym typeface="Gill Sans" charset="0"/>
                      </a:defRPr>
                    </a:lvl9pPr>
                  </a:lstStyle>
                  <a:p>
                    <a:pPr eaLnBrk="1" hangingPunct="1"/>
                    <a:endParaRPr lang="en-US" altLang="en-US" sz="500"/>
                  </a:p>
                </p:txBody>
              </p:sp>
            </p:grpSp>
            <p:sp>
              <p:nvSpPr>
                <p:cNvPr id="5418" name="Line 117"/>
                <p:cNvSpPr>
                  <a:spLocks noChangeAspect="1" noChangeShapeType="1"/>
                </p:cNvSpPr>
                <p:nvPr/>
              </p:nvSpPr>
              <p:spPr bwMode="auto">
                <a:xfrm>
                  <a:off x="2832" y="40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rgbClr val="FFCC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414" name="AutoShape 118"/>
              <p:cNvSpPr>
                <a:spLocks noChangeAspect="1" noChangeArrowheads="1"/>
              </p:cNvSpPr>
              <p:nvPr/>
            </p:nvSpPr>
            <p:spPr bwMode="auto">
              <a:xfrm>
                <a:off x="3744" y="3792"/>
                <a:ext cx="173" cy="173"/>
              </a:xfrm>
              <a:prstGeom prst="octagon">
                <a:avLst>
                  <a:gd name="adj" fmla="val 29287"/>
                </a:avLst>
              </a:prstGeom>
              <a:gradFill rotWithShape="0">
                <a:gsLst>
                  <a:gs pos="0">
                    <a:srgbClr val="760000"/>
                  </a:gs>
                  <a:gs pos="50000">
                    <a:srgbClr val="FF0000"/>
                  </a:gs>
                  <a:gs pos="100000">
                    <a:srgbClr val="760000"/>
                  </a:gs>
                </a:gsLst>
                <a:lin ang="5400000" scaled="1"/>
              </a:gra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en-US" altLang="en-US" sz="500" b="1">
                    <a:solidFill>
                      <a:schemeClr val="bg1"/>
                    </a:solidFill>
                    <a:latin typeface="Times New Roman" pitchFamily="18" charset="0"/>
                  </a:rPr>
                  <a:t>T</a:t>
                </a:r>
              </a:p>
            </p:txBody>
          </p:sp>
          <p:sp>
            <p:nvSpPr>
              <p:cNvPr id="5415" name="AutoShape 119"/>
              <p:cNvSpPr>
                <a:spLocks noChangeAspect="1" noChangeArrowheads="1"/>
              </p:cNvSpPr>
              <p:nvPr/>
            </p:nvSpPr>
            <p:spPr bwMode="auto">
              <a:xfrm>
                <a:off x="4032" y="3792"/>
                <a:ext cx="173" cy="173"/>
              </a:xfrm>
              <a:prstGeom prst="octagon">
                <a:avLst>
                  <a:gd name="adj" fmla="val 29287"/>
                </a:avLst>
              </a:prstGeom>
              <a:gradFill rotWithShape="0">
                <a:gsLst>
                  <a:gs pos="0">
                    <a:srgbClr val="760000"/>
                  </a:gs>
                  <a:gs pos="50000">
                    <a:srgbClr val="FF0000"/>
                  </a:gs>
                  <a:gs pos="100000">
                    <a:srgbClr val="760000"/>
                  </a:gs>
                </a:gsLst>
                <a:lin ang="5400000" scaled="1"/>
              </a:gra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en-US" altLang="en-US" sz="500" b="1">
                    <a:solidFill>
                      <a:schemeClr val="bg1"/>
                    </a:solidFill>
                    <a:latin typeface="Times New Roman" pitchFamily="18" charset="0"/>
                  </a:rPr>
                  <a:t>T’</a:t>
                </a:r>
              </a:p>
            </p:txBody>
          </p:sp>
        </p:grpSp>
        <p:sp>
          <p:nvSpPr>
            <p:cNvPr id="5186" name="AutoShape 120"/>
            <p:cNvSpPr>
              <a:spLocks noChangeAspect="1" noChangeArrowheads="1"/>
            </p:cNvSpPr>
            <p:nvPr/>
          </p:nvSpPr>
          <p:spPr bwMode="auto">
            <a:xfrm flipH="1">
              <a:off x="192" y="1225"/>
              <a:ext cx="69" cy="37"/>
            </a:xfrm>
            <a:prstGeom prst="homePlate">
              <a:avLst>
                <a:gd name="adj" fmla="val 46622"/>
              </a:avLst>
            </a:prstGeom>
            <a:gradFill rotWithShape="0">
              <a:gsLst>
                <a:gs pos="0">
                  <a:srgbClr val="767647"/>
                </a:gs>
                <a:gs pos="50000">
                  <a:srgbClr val="FFFF99"/>
                </a:gs>
                <a:gs pos="100000">
                  <a:srgbClr val="767647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endParaRPr lang="en-US" altLang="en-US" sz="500"/>
            </a:p>
          </p:txBody>
        </p:sp>
        <p:grpSp>
          <p:nvGrpSpPr>
            <p:cNvPr id="5187" name="Group 121"/>
            <p:cNvGrpSpPr>
              <a:grpSpLocks noChangeAspect="1"/>
            </p:cNvGrpSpPr>
            <p:nvPr/>
          </p:nvGrpSpPr>
          <p:grpSpPr bwMode="auto">
            <a:xfrm flipH="1">
              <a:off x="5273" y="1225"/>
              <a:ext cx="69" cy="37"/>
              <a:chOff x="2736" y="4080"/>
              <a:chExt cx="192" cy="96"/>
            </a:xfrm>
          </p:grpSpPr>
          <p:sp>
            <p:nvSpPr>
              <p:cNvPr id="5411" name="AutoShape 122"/>
              <p:cNvSpPr>
                <a:spLocks noChangeAspect="1" noChangeArrowheads="1"/>
              </p:cNvSpPr>
              <p:nvPr/>
            </p:nvSpPr>
            <p:spPr bwMode="auto">
              <a:xfrm>
                <a:off x="2736" y="4080"/>
                <a:ext cx="192" cy="96"/>
              </a:xfrm>
              <a:prstGeom prst="chevron">
                <a:avLst>
                  <a:gd name="adj" fmla="val 50000"/>
                </a:avLst>
              </a:prstGeom>
              <a:gradFill rotWithShape="0">
                <a:gsLst>
                  <a:gs pos="0">
                    <a:srgbClr val="765E2F"/>
                  </a:gs>
                  <a:gs pos="50000">
                    <a:srgbClr val="FFCC66"/>
                  </a:gs>
                  <a:gs pos="100000">
                    <a:srgbClr val="765E2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500"/>
              </a:p>
            </p:txBody>
          </p:sp>
          <p:sp>
            <p:nvSpPr>
              <p:cNvPr id="5412" name="Rectangle 123"/>
              <p:cNvSpPr>
                <a:spLocks noChangeAspect="1" noChangeArrowheads="1"/>
              </p:cNvSpPr>
              <p:nvPr/>
            </p:nvSpPr>
            <p:spPr bwMode="auto">
              <a:xfrm>
                <a:off x="2832" y="4080"/>
                <a:ext cx="96" cy="96"/>
              </a:xfrm>
              <a:prstGeom prst="rect">
                <a:avLst/>
              </a:prstGeom>
              <a:gradFill rotWithShape="0">
                <a:gsLst>
                  <a:gs pos="0">
                    <a:srgbClr val="765E2F"/>
                  </a:gs>
                  <a:gs pos="50000">
                    <a:srgbClr val="FFCC66"/>
                  </a:gs>
                  <a:gs pos="100000">
                    <a:srgbClr val="765E2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500"/>
              </a:p>
            </p:txBody>
          </p:sp>
        </p:grpSp>
        <p:sp>
          <p:nvSpPr>
            <p:cNvPr id="5188" name="Line 124"/>
            <p:cNvSpPr>
              <a:spLocks noChangeAspect="1" noChangeShapeType="1"/>
            </p:cNvSpPr>
            <p:nvPr/>
          </p:nvSpPr>
          <p:spPr bwMode="auto">
            <a:xfrm flipH="1">
              <a:off x="5308" y="1225"/>
              <a:ext cx="0" cy="37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9" name="AutoShape 125"/>
            <p:cNvSpPr>
              <a:spLocks noChangeAspect="1" noChangeArrowheads="1"/>
            </p:cNvSpPr>
            <p:nvPr/>
          </p:nvSpPr>
          <p:spPr bwMode="auto">
            <a:xfrm flipH="1">
              <a:off x="1431" y="2233"/>
              <a:ext cx="69" cy="37"/>
            </a:xfrm>
            <a:prstGeom prst="homePlate">
              <a:avLst>
                <a:gd name="adj" fmla="val 46622"/>
              </a:avLst>
            </a:prstGeom>
            <a:gradFill rotWithShape="0">
              <a:gsLst>
                <a:gs pos="0">
                  <a:srgbClr val="767647"/>
                </a:gs>
                <a:gs pos="50000">
                  <a:srgbClr val="FFFF99"/>
                </a:gs>
                <a:gs pos="100000">
                  <a:srgbClr val="767647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endParaRPr lang="en-US" altLang="en-US" sz="500"/>
            </a:p>
          </p:txBody>
        </p:sp>
        <p:grpSp>
          <p:nvGrpSpPr>
            <p:cNvPr id="5190" name="Group 126"/>
            <p:cNvGrpSpPr>
              <a:grpSpLocks noChangeAspect="1"/>
            </p:cNvGrpSpPr>
            <p:nvPr/>
          </p:nvGrpSpPr>
          <p:grpSpPr bwMode="auto">
            <a:xfrm flipH="1">
              <a:off x="1379" y="2233"/>
              <a:ext cx="69" cy="37"/>
              <a:chOff x="2736" y="4080"/>
              <a:chExt cx="192" cy="96"/>
            </a:xfrm>
          </p:grpSpPr>
          <p:sp>
            <p:nvSpPr>
              <p:cNvPr id="5409" name="AutoShape 127"/>
              <p:cNvSpPr>
                <a:spLocks noChangeAspect="1" noChangeArrowheads="1"/>
              </p:cNvSpPr>
              <p:nvPr/>
            </p:nvSpPr>
            <p:spPr bwMode="auto">
              <a:xfrm>
                <a:off x="2736" y="4080"/>
                <a:ext cx="192" cy="96"/>
              </a:xfrm>
              <a:prstGeom prst="chevron">
                <a:avLst>
                  <a:gd name="adj" fmla="val 50000"/>
                </a:avLst>
              </a:prstGeom>
              <a:gradFill rotWithShape="0">
                <a:gsLst>
                  <a:gs pos="0">
                    <a:srgbClr val="765E2F"/>
                  </a:gs>
                  <a:gs pos="50000">
                    <a:srgbClr val="FFCC66"/>
                  </a:gs>
                  <a:gs pos="100000">
                    <a:srgbClr val="765E2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500"/>
              </a:p>
            </p:txBody>
          </p:sp>
          <p:sp>
            <p:nvSpPr>
              <p:cNvPr id="5410" name="Rectangle 128"/>
              <p:cNvSpPr>
                <a:spLocks noChangeAspect="1" noChangeArrowheads="1"/>
              </p:cNvSpPr>
              <p:nvPr/>
            </p:nvSpPr>
            <p:spPr bwMode="auto">
              <a:xfrm>
                <a:off x="2832" y="4080"/>
                <a:ext cx="96" cy="96"/>
              </a:xfrm>
              <a:prstGeom prst="rect">
                <a:avLst/>
              </a:prstGeom>
              <a:gradFill rotWithShape="0">
                <a:gsLst>
                  <a:gs pos="0">
                    <a:srgbClr val="765E2F"/>
                  </a:gs>
                  <a:gs pos="50000">
                    <a:srgbClr val="FFCC66"/>
                  </a:gs>
                  <a:gs pos="100000">
                    <a:srgbClr val="765E2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500"/>
              </a:p>
            </p:txBody>
          </p:sp>
        </p:grpSp>
        <p:sp>
          <p:nvSpPr>
            <p:cNvPr id="5191" name="Line 129"/>
            <p:cNvSpPr>
              <a:spLocks noChangeAspect="1" noChangeShapeType="1"/>
            </p:cNvSpPr>
            <p:nvPr/>
          </p:nvSpPr>
          <p:spPr bwMode="auto">
            <a:xfrm flipH="1">
              <a:off x="1414" y="2233"/>
              <a:ext cx="0" cy="37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Rectangle 130"/>
            <p:cNvSpPr>
              <a:spLocks noChangeArrowheads="1"/>
            </p:cNvSpPr>
            <p:nvPr/>
          </p:nvSpPr>
          <p:spPr bwMode="auto">
            <a:xfrm>
              <a:off x="764" y="2190"/>
              <a:ext cx="431" cy="123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5000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500">
                <a:latin typeface="Arial" charset="0"/>
              </a:endParaRPr>
            </a:p>
          </p:txBody>
        </p:sp>
        <p:sp>
          <p:nvSpPr>
            <p:cNvPr id="75" name="AutoShape 131"/>
            <p:cNvSpPr>
              <a:spLocks noChangeArrowheads="1"/>
            </p:cNvSpPr>
            <p:nvPr/>
          </p:nvSpPr>
          <p:spPr bwMode="auto">
            <a:xfrm rot="5400000" flipH="1">
              <a:off x="1166" y="2156"/>
              <a:ext cx="248" cy="191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500">
                <a:latin typeface="Arial" charset="0"/>
              </a:endParaRPr>
            </a:p>
          </p:txBody>
        </p:sp>
        <p:sp>
          <p:nvSpPr>
            <p:cNvPr id="5194" name="Line 132"/>
            <p:cNvSpPr>
              <a:spLocks noChangeShapeType="1"/>
            </p:cNvSpPr>
            <p:nvPr/>
          </p:nvSpPr>
          <p:spPr bwMode="auto">
            <a:xfrm>
              <a:off x="1195" y="2189"/>
              <a:ext cx="0" cy="12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5" name="Text Box 133"/>
            <p:cNvSpPr txBox="1">
              <a:spLocks noChangeArrowheads="1"/>
            </p:cNvSpPr>
            <p:nvPr/>
          </p:nvSpPr>
          <p:spPr bwMode="auto">
            <a:xfrm>
              <a:off x="756" y="2127"/>
              <a:ext cx="375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500" b="1">
                  <a:solidFill>
                    <a:srgbClr val="FF0000"/>
                  </a:solidFill>
                  <a:latin typeface="Times New Roman" pitchFamily="18" charset="0"/>
                </a:rPr>
                <a:t>luxR</a:t>
              </a:r>
            </a:p>
          </p:txBody>
        </p:sp>
        <p:sp>
          <p:nvSpPr>
            <p:cNvPr id="5196" name="Line 134"/>
            <p:cNvSpPr>
              <a:spLocks noChangeShapeType="1"/>
            </p:cNvSpPr>
            <p:nvPr/>
          </p:nvSpPr>
          <p:spPr bwMode="auto">
            <a:xfrm>
              <a:off x="507" y="2041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97" name="Group 135"/>
            <p:cNvGrpSpPr>
              <a:grpSpLocks/>
            </p:cNvGrpSpPr>
            <p:nvPr/>
          </p:nvGrpSpPr>
          <p:grpSpPr bwMode="auto">
            <a:xfrm>
              <a:off x="258" y="1993"/>
              <a:ext cx="173" cy="283"/>
              <a:chOff x="1008" y="731"/>
              <a:chExt cx="173" cy="283"/>
            </a:xfrm>
          </p:grpSpPr>
          <p:sp>
            <p:nvSpPr>
              <p:cNvPr id="5407" name="AutoShape 136"/>
              <p:cNvSpPr>
                <a:spLocks noChangeAspect="1" noChangeArrowheads="1"/>
              </p:cNvSpPr>
              <p:nvPr/>
            </p:nvSpPr>
            <p:spPr bwMode="auto">
              <a:xfrm>
                <a:off x="1008" y="731"/>
                <a:ext cx="173" cy="114"/>
              </a:xfrm>
              <a:prstGeom prst="rightArrow">
                <a:avLst>
                  <a:gd name="adj1" fmla="val 50000"/>
                  <a:gd name="adj2" fmla="val 37939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500"/>
              </a:p>
            </p:txBody>
          </p:sp>
          <p:sp>
            <p:nvSpPr>
              <p:cNvPr id="5408" name="Rectangle 137"/>
              <p:cNvSpPr>
                <a:spLocks noChangeAspect="1" noChangeArrowheads="1"/>
              </p:cNvSpPr>
              <p:nvPr/>
            </p:nvSpPr>
            <p:spPr bwMode="auto">
              <a:xfrm>
                <a:off x="1008" y="768"/>
                <a:ext cx="58" cy="246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500"/>
              </a:p>
            </p:txBody>
          </p:sp>
        </p:grpSp>
        <p:sp>
          <p:nvSpPr>
            <p:cNvPr id="5198" name="Text Box 138"/>
            <p:cNvSpPr txBox="1">
              <a:spLocks noChangeArrowheads="1"/>
            </p:cNvSpPr>
            <p:nvPr/>
          </p:nvSpPr>
          <p:spPr bwMode="auto">
            <a:xfrm>
              <a:off x="99" y="2114"/>
              <a:ext cx="265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500" b="1">
                  <a:solidFill>
                    <a:schemeClr val="tx1"/>
                  </a:solidFill>
                  <a:latin typeface="Times New Roman" pitchFamily="18" charset="0"/>
                </a:rPr>
                <a:t>P</a:t>
              </a:r>
            </a:p>
          </p:txBody>
        </p:sp>
        <p:sp>
          <p:nvSpPr>
            <p:cNvPr id="5199" name="Oval 139"/>
            <p:cNvSpPr>
              <a:spLocks noChangeArrowheads="1"/>
            </p:cNvSpPr>
            <p:nvPr/>
          </p:nvSpPr>
          <p:spPr bwMode="auto">
            <a:xfrm>
              <a:off x="468" y="2127"/>
              <a:ext cx="144" cy="192"/>
            </a:xfrm>
            <a:prstGeom prst="ellipse">
              <a:avLst/>
            </a:prstGeom>
            <a:gradFill rotWithShape="0">
              <a:gsLst>
                <a:gs pos="0">
                  <a:srgbClr val="CCFFCC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endParaRPr lang="en-US" altLang="en-US" sz="500">
                <a:latin typeface="Times New Roman" pitchFamily="18" charset="0"/>
              </a:endParaRPr>
            </a:p>
          </p:txBody>
        </p:sp>
        <p:sp>
          <p:nvSpPr>
            <p:cNvPr id="5200" name="Oval 140"/>
            <p:cNvSpPr>
              <a:spLocks noChangeArrowheads="1"/>
            </p:cNvSpPr>
            <p:nvPr/>
          </p:nvSpPr>
          <p:spPr bwMode="auto">
            <a:xfrm>
              <a:off x="445" y="2183"/>
              <a:ext cx="192" cy="144"/>
            </a:xfrm>
            <a:prstGeom prst="ellipse">
              <a:avLst/>
            </a:prstGeom>
            <a:gradFill rotWithShape="0">
              <a:gsLst>
                <a:gs pos="0">
                  <a:srgbClr val="CCFFCC"/>
                </a:gs>
                <a:gs pos="100000">
                  <a:srgbClr val="3399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endParaRPr lang="en-US" altLang="en-US" sz="500">
                <a:latin typeface="Times New Roman" pitchFamily="18" charset="0"/>
              </a:endParaRPr>
            </a:p>
          </p:txBody>
        </p:sp>
        <p:sp>
          <p:nvSpPr>
            <p:cNvPr id="5201" name="Text Box 141"/>
            <p:cNvSpPr txBox="1">
              <a:spLocks noChangeArrowheads="1"/>
            </p:cNvSpPr>
            <p:nvPr/>
          </p:nvSpPr>
          <p:spPr bwMode="auto">
            <a:xfrm>
              <a:off x="417" y="2183"/>
              <a:ext cx="271" cy="9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500" b="1">
                  <a:solidFill>
                    <a:schemeClr val="tx1"/>
                  </a:solidFill>
                  <a:latin typeface="Times New Roman" pitchFamily="18" charset="0"/>
                </a:rPr>
                <a:t>RBS</a:t>
              </a:r>
            </a:p>
          </p:txBody>
        </p:sp>
        <p:sp>
          <p:nvSpPr>
            <p:cNvPr id="5202" name="AutoShape 142"/>
            <p:cNvSpPr>
              <a:spLocks noChangeAspect="1" noChangeArrowheads="1"/>
            </p:cNvSpPr>
            <p:nvPr/>
          </p:nvSpPr>
          <p:spPr bwMode="auto">
            <a:xfrm flipH="1">
              <a:off x="372" y="2233"/>
              <a:ext cx="69" cy="37"/>
            </a:xfrm>
            <a:prstGeom prst="homePlate">
              <a:avLst>
                <a:gd name="adj" fmla="val 46622"/>
              </a:avLst>
            </a:prstGeom>
            <a:gradFill rotWithShape="0">
              <a:gsLst>
                <a:gs pos="0">
                  <a:srgbClr val="767647"/>
                </a:gs>
                <a:gs pos="50000">
                  <a:srgbClr val="FFFF99"/>
                </a:gs>
                <a:gs pos="100000">
                  <a:srgbClr val="767647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endParaRPr lang="en-US" altLang="en-US" sz="500"/>
            </a:p>
          </p:txBody>
        </p:sp>
        <p:grpSp>
          <p:nvGrpSpPr>
            <p:cNvPr id="5203" name="Group 143"/>
            <p:cNvGrpSpPr>
              <a:grpSpLocks noChangeAspect="1"/>
            </p:cNvGrpSpPr>
            <p:nvPr/>
          </p:nvGrpSpPr>
          <p:grpSpPr bwMode="auto">
            <a:xfrm flipH="1">
              <a:off x="320" y="2233"/>
              <a:ext cx="69" cy="37"/>
              <a:chOff x="2736" y="4080"/>
              <a:chExt cx="192" cy="96"/>
            </a:xfrm>
          </p:grpSpPr>
          <p:sp>
            <p:nvSpPr>
              <p:cNvPr id="5405" name="AutoShape 144"/>
              <p:cNvSpPr>
                <a:spLocks noChangeAspect="1" noChangeArrowheads="1"/>
              </p:cNvSpPr>
              <p:nvPr/>
            </p:nvSpPr>
            <p:spPr bwMode="auto">
              <a:xfrm>
                <a:off x="2736" y="4080"/>
                <a:ext cx="192" cy="96"/>
              </a:xfrm>
              <a:prstGeom prst="chevron">
                <a:avLst>
                  <a:gd name="adj" fmla="val 50000"/>
                </a:avLst>
              </a:prstGeom>
              <a:gradFill rotWithShape="0">
                <a:gsLst>
                  <a:gs pos="0">
                    <a:srgbClr val="765E2F"/>
                  </a:gs>
                  <a:gs pos="50000">
                    <a:srgbClr val="FFCC66"/>
                  </a:gs>
                  <a:gs pos="100000">
                    <a:srgbClr val="765E2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500"/>
              </a:p>
            </p:txBody>
          </p:sp>
          <p:sp>
            <p:nvSpPr>
              <p:cNvPr id="5406" name="Rectangle 145"/>
              <p:cNvSpPr>
                <a:spLocks noChangeAspect="1" noChangeArrowheads="1"/>
              </p:cNvSpPr>
              <p:nvPr/>
            </p:nvSpPr>
            <p:spPr bwMode="auto">
              <a:xfrm>
                <a:off x="2832" y="4080"/>
                <a:ext cx="96" cy="96"/>
              </a:xfrm>
              <a:prstGeom prst="rect">
                <a:avLst/>
              </a:prstGeom>
              <a:gradFill rotWithShape="0">
                <a:gsLst>
                  <a:gs pos="0">
                    <a:srgbClr val="765E2F"/>
                  </a:gs>
                  <a:gs pos="50000">
                    <a:srgbClr val="FFCC66"/>
                  </a:gs>
                  <a:gs pos="100000">
                    <a:srgbClr val="765E2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500"/>
              </a:p>
            </p:txBody>
          </p:sp>
        </p:grpSp>
        <p:sp>
          <p:nvSpPr>
            <p:cNvPr id="5204" name="Line 146"/>
            <p:cNvSpPr>
              <a:spLocks noChangeAspect="1" noChangeShapeType="1"/>
            </p:cNvSpPr>
            <p:nvPr/>
          </p:nvSpPr>
          <p:spPr bwMode="auto">
            <a:xfrm flipH="1">
              <a:off x="355" y="2233"/>
              <a:ext cx="0" cy="37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05" name="AutoShape 147"/>
            <p:cNvSpPr>
              <a:spLocks noChangeAspect="1" noChangeArrowheads="1"/>
            </p:cNvSpPr>
            <p:nvPr/>
          </p:nvSpPr>
          <p:spPr bwMode="auto">
            <a:xfrm flipH="1">
              <a:off x="694" y="2233"/>
              <a:ext cx="69" cy="37"/>
            </a:xfrm>
            <a:prstGeom prst="homePlate">
              <a:avLst>
                <a:gd name="adj" fmla="val 46622"/>
              </a:avLst>
            </a:prstGeom>
            <a:gradFill rotWithShape="0">
              <a:gsLst>
                <a:gs pos="0">
                  <a:srgbClr val="767647"/>
                </a:gs>
                <a:gs pos="50000">
                  <a:srgbClr val="FFFF99"/>
                </a:gs>
                <a:gs pos="100000">
                  <a:srgbClr val="767647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endParaRPr lang="en-US" altLang="en-US" sz="500"/>
            </a:p>
          </p:txBody>
        </p:sp>
        <p:grpSp>
          <p:nvGrpSpPr>
            <p:cNvPr id="5206" name="Group 148"/>
            <p:cNvGrpSpPr>
              <a:grpSpLocks noChangeAspect="1"/>
            </p:cNvGrpSpPr>
            <p:nvPr/>
          </p:nvGrpSpPr>
          <p:grpSpPr bwMode="auto">
            <a:xfrm flipH="1">
              <a:off x="642" y="2233"/>
              <a:ext cx="69" cy="37"/>
              <a:chOff x="2736" y="4080"/>
              <a:chExt cx="192" cy="96"/>
            </a:xfrm>
          </p:grpSpPr>
          <p:sp>
            <p:nvSpPr>
              <p:cNvPr id="5403" name="AutoShape 149"/>
              <p:cNvSpPr>
                <a:spLocks noChangeAspect="1" noChangeArrowheads="1"/>
              </p:cNvSpPr>
              <p:nvPr/>
            </p:nvSpPr>
            <p:spPr bwMode="auto">
              <a:xfrm>
                <a:off x="2736" y="4080"/>
                <a:ext cx="192" cy="96"/>
              </a:xfrm>
              <a:prstGeom prst="chevron">
                <a:avLst>
                  <a:gd name="adj" fmla="val 50000"/>
                </a:avLst>
              </a:prstGeom>
              <a:gradFill rotWithShape="0">
                <a:gsLst>
                  <a:gs pos="0">
                    <a:srgbClr val="765E2F"/>
                  </a:gs>
                  <a:gs pos="50000">
                    <a:srgbClr val="FFCC66"/>
                  </a:gs>
                  <a:gs pos="100000">
                    <a:srgbClr val="765E2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500"/>
              </a:p>
            </p:txBody>
          </p:sp>
          <p:sp>
            <p:nvSpPr>
              <p:cNvPr id="5404" name="Rectangle 150"/>
              <p:cNvSpPr>
                <a:spLocks noChangeAspect="1" noChangeArrowheads="1"/>
              </p:cNvSpPr>
              <p:nvPr/>
            </p:nvSpPr>
            <p:spPr bwMode="auto">
              <a:xfrm>
                <a:off x="2832" y="4080"/>
                <a:ext cx="96" cy="96"/>
              </a:xfrm>
              <a:prstGeom prst="rect">
                <a:avLst/>
              </a:prstGeom>
              <a:gradFill rotWithShape="0">
                <a:gsLst>
                  <a:gs pos="0">
                    <a:srgbClr val="765E2F"/>
                  </a:gs>
                  <a:gs pos="50000">
                    <a:srgbClr val="FFCC66"/>
                  </a:gs>
                  <a:gs pos="100000">
                    <a:srgbClr val="765E2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500"/>
              </a:p>
            </p:txBody>
          </p:sp>
        </p:grpSp>
        <p:sp>
          <p:nvSpPr>
            <p:cNvPr id="5207" name="Line 151"/>
            <p:cNvSpPr>
              <a:spLocks noChangeAspect="1" noChangeShapeType="1"/>
            </p:cNvSpPr>
            <p:nvPr/>
          </p:nvSpPr>
          <p:spPr bwMode="auto">
            <a:xfrm flipH="1">
              <a:off x="677" y="2233"/>
              <a:ext cx="0" cy="37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208" name="Group 152"/>
            <p:cNvGrpSpPr>
              <a:grpSpLocks noChangeAspect="1"/>
            </p:cNvGrpSpPr>
            <p:nvPr/>
          </p:nvGrpSpPr>
          <p:grpSpPr bwMode="auto">
            <a:xfrm flipH="1">
              <a:off x="1629" y="2233"/>
              <a:ext cx="91" cy="28"/>
              <a:chOff x="2592" y="4080"/>
              <a:chExt cx="336" cy="96"/>
            </a:xfrm>
          </p:grpSpPr>
          <p:sp>
            <p:nvSpPr>
              <p:cNvPr id="5398" name="AutoShape 153"/>
              <p:cNvSpPr>
                <a:spLocks noChangeAspect="1" noChangeArrowheads="1"/>
              </p:cNvSpPr>
              <p:nvPr/>
            </p:nvSpPr>
            <p:spPr bwMode="auto">
              <a:xfrm>
                <a:off x="2592" y="4080"/>
                <a:ext cx="192" cy="96"/>
              </a:xfrm>
              <a:prstGeom prst="homePlate">
                <a:avLst>
                  <a:gd name="adj" fmla="val 50000"/>
                </a:avLst>
              </a:prstGeom>
              <a:gradFill rotWithShape="0">
                <a:gsLst>
                  <a:gs pos="0">
                    <a:srgbClr val="767647"/>
                  </a:gs>
                  <a:gs pos="50000">
                    <a:srgbClr val="FFFF99"/>
                  </a:gs>
                  <a:gs pos="100000">
                    <a:srgbClr val="767647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500"/>
              </a:p>
            </p:txBody>
          </p:sp>
          <p:grpSp>
            <p:nvGrpSpPr>
              <p:cNvPr id="5399" name="Group 154"/>
              <p:cNvGrpSpPr>
                <a:grpSpLocks noChangeAspect="1"/>
              </p:cNvGrpSpPr>
              <p:nvPr/>
            </p:nvGrpSpPr>
            <p:grpSpPr bwMode="auto">
              <a:xfrm>
                <a:off x="2736" y="4080"/>
                <a:ext cx="192" cy="96"/>
                <a:chOff x="2736" y="4080"/>
                <a:chExt cx="192" cy="96"/>
              </a:xfrm>
            </p:grpSpPr>
            <p:sp>
              <p:nvSpPr>
                <p:cNvPr id="5401" name="AutoShape 155"/>
                <p:cNvSpPr>
                  <a:spLocks noChangeAspect="1" noChangeArrowheads="1"/>
                </p:cNvSpPr>
                <p:nvPr/>
              </p:nvSpPr>
              <p:spPr bwMode="auto">
                <a:xfrm>
                  <a:off x="2736" y="4080"/>
                  <a:ext cx="192" cy="96"/>
                </a:xfrm>
                <a:prstGeom prst="chevron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765E2F"/>
                    </a:gs>
                    <a:gs pos="50000">
                      <a:srgbClr val="FFCC66"/>
                    </a:gs>
                    <a:gs pos="100000">
                      <a:srgbClr val="765E2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1pPr>
                  <a:lvl2pPr marL="742950" indent="-28575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2pPr>
                  <a:lvl3pPr marL="1143000" indent="-22860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3pPr>
                  <a:lvl4pPr marL="1600200" indent="-22860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4pPr>
                  <a:lvl5pPr marL="2057400" indent="-22860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9pPr>
                </a:lstStyle>
                <a:p>
                  <a:pPr eaLnBrk="1" hangingPunct="1"/>
                  <a:endParaRPr lang="en-US" altLang="en-US" sz="500"/>
                </a:p>
              </p:txBody>
            </p:sp>
            <p:sp>
              <p:nvSpPr>
                <p:cNvPr id="5402" name="Rectangle 156"/>
                <p:cNvSpPr>
                  <a:spLocks noChangeAspect="1" noChangeArrowheads="1"/>
                </p:cNvSpPr>
                <p:nvPr/>
              </p:nvSpPr>
              <p:spPr bwMode="auto">
                <a:xfrm>
                  <a:off x="2832" y="4080"/>
                  <a:ext cx="96" cy="96"/>
                </a:xfrm>
                <a:prstGeom prst="rect">
                  <a:avLst/>
                </a:prstGeom>
                <a:gradFill rotWithShape="0">
                  <a:gsLst>
                    <a:gs pos="0">
                      <a:srgbClr val="765E2F"/>
                    </a:gs>
                    <a:gs pos="50000">
                      <a:srgbClr val="FFCC66"/>
                    </a:gs>
                    <a:gs pos="100000">
                      <a:srgbClr val="765E2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1pPr>
                  <a:lvl2pPr marL="742950" indent="-28575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2pPr>
                  <a:lvl3pPr marL="1143000" indent="-22860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3pPr>
                  <a:lvl4pPr marL="1600200" indent="-22860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4pPr>
                  <a:lvl5pPr marL="2057400" indent="-22860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9pPr>
                </a:lstStyle>
                <a:p>
                  <a:pPr eaLnBrk="1" hangingPunct="1"/>
                  <a:endParaRPr lang="en-US" altLang="en-US" sz="500"/>
                </a:p>
              </p:txBody>
            </p:sp>
          </p:grpSp>
          <p:sp>
            <p:nvSpPr>
              <p:cNvPr id="5400" name="Line 157"/>
              <p:cNvSpPr>
                <a:spLocks noChangeAspect="1" noChangeShapeType="1"/>
              </p:cNvSpPr>
              <p:nvPr/>
            </p:nvSpPr>
            <p:spPr bwMode="auto">
              <a:xfrm>
                <a:off x="2832" y="4080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09" name="AutoShape 158"/>
            <p:cNvSpPr>
              <a:spLocks noChangeAspect="1" noChangeArrowheads="1"/>
            </p:cNvSpPr>
            <p:nvPr/>
          </p:nvSpPr>
          <p:spPr bwMode="auto">
            <a:xfrm>
              <a:off x="1501" y="2185"/>
              <a:ext cx="129" cy="129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rgbClr val="760000"/>
                </a:gs>
                <a:gs pos="50000">
                  <a:srgbClr val="FF0000"/>
                </a:gs>
                <a:gs pos="100000">
                  <a:srgbClr val="7600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500" b="1">
                  <a:solidFill>
                    <a:schemeClr val="bg1"/>
                  </a:solidFill>
                  <a:latin typeface="Times New Roman" pitchFamily="18" charset="0"/>
                </a:rPr>
                <a:t>T</a:t>
              </a:r>
            </a:p>
          </p:txBody>
        </p:sp>
        <p:sp>
          <p:nvSpPr>
            <p:cNvPr id="5210" name="AutoShape 159"/>
            <p:cNvSpPr>
              <a:spLocks noChangeAspect="1" noChangeArrowheads="1"/>
            </p:cNvSpPr>
            <p:nvPr/>
          </p:nvSpPr>
          <p:spPr bwMode="auto">
            <a:xfrm>
              <a:off x="1717" y="2185"/>
              <a:ext cx="129" cy="129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rgbClr val="760000"/>
                </a:gs>
                <a:gs pos="50000">
                  <a:srgbClr val="FF0000"/>
                </a:gs>
                <a:gs pos="100000">
                  <a:srgbClr val="7600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500" b="1">
                  <a:solidFill>
                    <a:schemeClr val="bg1"/>
                  </a:solidFill>
                  <a:latin typeface="Times New Roman" pitchFamily="18" charset="0"/>
                </a:rPr>
                <a:t>T’</a:t>
              </a:r>
            </a:p>
          </p:txBody>
        </p:sp>
        <p:sp>
          <p:nvSpPr>
            <p:cNvPr id="5211" name="AutoShape 160"/>
            <p:cNvSpPr>
              <a:spLocks noChangeAspect="1" noChangeArrowheads="1"/>
            </p:cNvSpPr>
            <p:nvPr/>
          </p:nvSpPr>
          <p:spPr bwMode="auto">
            <a:xfrm flipH="1">
              <a:off x="1903" y="2233"/>
              <a:ext cx="69" cy="37"/>
            </a:xfrm>
            <a:prstGeom prst="homePlate">
              <a:avLst>
                <a:gd name="adj" fmla="val 46622"/>
              </a:avLst>
            </a:prstGeom>
            <a:gradFill rotWithShape="0">
              <a:gsLst>
                <a:gs pos="0">
                  <a:srgbClr val="767647"/>
                </a:gs>
                <a:gs pos="50000">
                  <a:srgbClr val="FFFF99"/>
                </a:gs>
                <a:gs pos="100000">
                  <a:srgbClr val="767647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endParaRPr lang="en-US" altLang="en-US" sz="500"/>
            </a:p>
          </p:txBody>
        </p:sp>
        <p:grpSp>
          <p:nvGrpSpPr>
            <p:cNvPr id="5212" name="Group 161"/>
            <p:cNvGrpSpPr>
              <a:grpSpLocks noChangeAspect="1"/>
            </p:cNvGrpSpPr>
            <p:nvPr/>
          </p:nvGrpSpPr>
          <p:grpSpPr bwMode="auto">
            <a:xfrm flipH="1">
              <a:off x="1851" y="2233"/>
              <a:ext cx="69" cy="37"/>
              <a:chOff x="2736" y="4080"/>
              <a:chExt cx="192" cy="96"/>
            </a:xfrm>
          </p:grpSpPr>
          <p:sp>
            <p:nvSpPr>
              <p:cNvPr id="5396" name="AutoShape 162"/>
              <p:cNvSpPr>
                <a:spLocks noChangeAspect="1" noChangeArrowheads="1"/>
              </p:cNvSpPr>
              <p:nvPr/>
            </p:nvSpPr>
            <p:spPr bwMode="auto">
              <a:xfrm>
                <a:off x="2736" y="4080"/>
                <a:ext cx="192" cy="96"/>
              </a:xfrm>
              <a:prstGeom prst="chevron">
                <a:avLst>
                  <a:gd name="adj" fmla="val 50000"/>
                </a:avLst>
              </a:prstGeom>
              <a:gradFill rotWithShape="0">
                <a:gsLst>
                  <a:gs pos="0">
                    <a:srgbClr val="765E2F"/>
                  </a:gs>
                  <a:gs pos="50000">
                    <a:srgbClr val="FFCC66"/>
                  </a:gs>
                  <a:gs pos="100000">
                    <a:srgbClr val="765E2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500"/>
              </a:p>
            </p:txBody>
          </p:sp>
          <p:sp>
            <p:nvSpPr>
              <p:cNvPr id="5397" name="Rectangle 163"/>
              <p:cNvSpPr>
                <a:spLocks noChangeAspect="1" noChangeArrowheads="1"/>
              </p:cNvSpPr>
              <p:nvPr/>
            </p:nvSpPr>
            <p:spPr bwMode="auto">
              <a:xfrm>
                <a:off x="2832" y="4080"/>
                <a:ext cx="96" cy="96"/>
              </a:xfrm>
              <a:prstGeom prst="rect">
                <a:avLst/>
              </a:prstGeom>
              <a:gradFill rotWithShape="0">
                <a:gsLst>
                  <a:gs pos="0">
                    <a:srgbClr val="765E2F"/>
                  </a:gs>
                  <a:gs pos="50000">
                    <a:srgbClr val="FFCC66"/>
                  </a:gs>
                  <a:gs pos="100000">
                    <a:srgbClr val="765E2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500"/>
              </a:p>
            </p:txBody>
          </p:sp>
        </p:grpSp>
        <p:sp>
          <p:nvSpPr>
            <p:cNvPr id="5213" name="Line 164"/>
            <p:cNvSpPr>
              <a:spLocks noChangeAspect="1" noChangeShapeType="1"/>
            </p:cNvSpPr>
            <p:nvPr/>
          </p:nvSpPr>
          <p:spPr bwMode="auto">
            <a:xfrm flipH="1">
              <a:off x="1886" y="2233"/>
              <a:ext cx="0" cy="37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4" name="AutoShape 165"/>
            <p:cNvSpPr>
              <a:spLocks noChangeAspect="1" noChangeArrowheads="1"/>
            </p:cNvSpPr>
            <p:nvPr/>
          </p:nvSpPr>
          <p:spPr bwMode="auto">
            <a:xfrm flipH="1">
              <a:off x="3129" y="2233"/>
              <a:ext cx="69" cy="37"/>
            </a:xfrm>
            <a:prstGeom prst="homePlate">
              <a:avLst>
                <a:gd name="adj" fmla="val 46622"/>
              </a:avLst>
            </a:prstGeom>
            <a:gradFill rotWithShape="0">
              <a:gsLst>
                <a:gs pos="0">
                  <a:srgbClr val="767647"/>
                </a:gs>
                <a:gs pos="50000">
                  <a:srgbClr val="FFFF99"/>
                </a:gs>
                <a:gs pos="100000">
                  <a:srgbClr val="767647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endParaRPr lang="en-US" altLang="en-US" sz="500"/>
            </a:p>
          </p:txBody>
        </p:sp>
        <p:grpSp>
          <p:nvGrpSpPr>
            <p:cNvPr id="5215" name="Group 166"/>
            <p:cNvGrpSpPr>
              <a:grpSpLocks noChangeAspect="1"/>
            </p:cNvGrpSpPr>
            <p:nvPr/>
          </p:nvGrpSpPr>
          <p:grpSpPr bwMode="auto">
            <a:xfrm flipH="1">
              <a:off x="3077" y="2233"/>
              <a:ext cx="69" cy="37"/>
              <a:chOff x="2736" y="4080"/>
              <a:chExt cx="192" cy="96"/>
            </a:xfrm>
          </p:grpSpPr>
          <p:sp>
            <p:nvSpPr>
              <p:cNvPr id="5394" name="AutoShape 167"/>
              <p:cNvSpPr>
                <a:spLocks noChangeAspect="1" noChangeArrowheads="1"/>
              </p:cNvSpPr>
              <p:nvPr/>
            </p:nvSpPr>
            <p:spPr bwMode="auto">
              <a:xfrm>
                <a:off x="2736" y="4080"/>
                <a:ext cx="192" cy="96"/>
              </a:xfrm>
              <a:prstGeom prst="chevron">
                <a:avLst>
                  <a:gd name="adj" fmla="val 50000"/>
                </a:avLst>
              </a:prstGeom>
              <a:gradFill rotWithShape="0">
                <a:gsLst>
                  <a:gs pos="0">
                    <a:srgbClr val="765E2F"/>
                  </a:gs>
                  <a:gs pos="50000">
                    <a:srgbClr val="FFCC66"/>
                  </a:gs>
                  <a:gs pos="100000">
                    <a:srgbClr val="765E2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500"/>
              </a:p>
            </p:txBody>
          </p:sp>
          <p:sp>
            <p:nvSpPr>
              <p:cNvPr id="5395" name="Rectangle 168"/>
              <p:cNvSpPr>
                <a:spLocks noChangeAspect="1" noChangeArrowheads="1"/>
              </p:cNvSpPr>
              <p:nvPr/>
            </p:nvSpPr>
            <p:spPr bwMode="auto">
              <a:xfrm>
                <a:off x="2832" y="4080"/>
                <a:ext cx="96" cy="96"/>
              </a:xfrm>
              <a:prstGeom prst="rect">
                <a:avLst/>
              </a:prstGeom>
              <a:gradFill rotWithShape="0">
                <a:gsLst>
                  <a:gs pos="0">
                    <a:srgbClr val="765E2F"/>
                  </a:gs>
                  <a:gs pos="50000">
                    <a:srgbClr val="FFCC66"/>
                  </a:gs>
                  <a:gs pos="100000">
                    <a:srgbClr val="765E2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500"/>
              </a:p>
            </p:txBody>
          </p:sp>
        </p:grpSp>
        <p:sp>
          <p:nvSpPr>
            <p:cNvPr id="5216" name="Line 169"/>
            <p:cNvSpPr>
              <a:spLocks noChangeAspect="1" noChangeShapeType="1"/>
            </p:cNvSpPr>
            <p:nvPr/>
          </p:nvSpPr>
          <p:spPr bwMode="auto">
            <a:xfrm flipH="1">
              <a:off x="3112" y="2233"/>
              <a:ext cx="0" cy="37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Rectangle 170"/>
            <p:cNvSpPr>
              <a:spLocks noChangeArrowheads="1"/>
            </p:cNvSpPr>
            <p:nvPr/>
          </p:nvSpPr>
          <p:spPr bwMode="auto">
            <a:xfrm>
              <a:off x="2461" y="2190"/>
              <a:ext cx="433" cy="123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5000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500">
                <a:latin typeface="Arial" charset="0"/>
              </a:endParaRPr>
            </a:p>
          </p:txBody>
        </p:sp>
        <p:sp>
          <p:nvSpPr>
            <p:cNvPr id="100" name="AutoShape 171"/>
            <p:cNvSpPr>
              <a:spLocks noChangeArrowheads="1"/>
            </p:cNvSpPr>
            <p:nvPr/>
          </p:nvSpPr>
          <p:spPr bwMode="auto">
            <a:xfrm rot="5400000" flipH="1">
              <a:off x="2865" y="2156"/>
              <a:ext cx="248" cy="191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500">
                <a:latin typeface="Arial" charset="0"/>
              </a:endParaRPr>
            </a:p>
          </p:txBody>
        </p:sp>
        <p:sp>
          <p:nvSpPr>
            <p:cNvPr id="5219" name="Line 172"/>
            <p:cNvSpPr>
              <a:spLocks noChangeShapeType="1"/>
            </p:cNvSpPr>
            <p:nvPr/>
          </p:nvSpPr>
          <p:spPr bwMode="auto">
            <a:xfrm>
              <a:off x="2893" y="2189"/>
              <a:ext cx="0" cy="12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0" name="Text Box 173"/>
            <p:cNvSpPr txBox="1">
              <a:spLocks noChangeArrowheads="1"/>
            </p:cNvSpPr>
            <p:nvPr/>
          </p:nvSpPr>
          <p:spPr bwMode="auto">
            <a:xfrm>
              <a:off x="2448" y="2127"/>
              <a:ext cx="351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500" b="1">
                  <a:solidFill>
                    <a:srgbClr val="FF0000"/>
                  </a:solidFill>
                  <a:latin typeface="Times New Roman" pitchFamily="18" charset="0"/>
                </a:rPr>
                <a:t>luxI</a:t>
              </a:r>
            </a:p>
          </p:txBody>
        </p:sp>
        <p:sp>
          <p:nvSpPr>
            <p:cNvPr id="5221" name="Line 174"/>
            <p:cNvSpPr>
              <a:spLocks noChangeShapeType="1"/>
            </p:cNvSpPr>
            <p:nvPr/>
          </p:nvSpPr>
          <p:spPr bwMode="auto">
            <a:xfrm>
              <a:off x="2205" y="2041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222" name="Group 175"/>
            <p:cNvGrpSpPr>
              <a:grpSpLocks/>
            </p:cNvGrpSpPr>
            <p:nvPr/>
          </p:nvGrpSpPr>
          <p:grpSpPr bwMode="auto">
            <a:xfrm>
              <a:off x="1956" y="1993"/>
              <a:ext cx="173" cy="283"/>
              <a:chOff x="1008" y="731"/>
              <a:chExt cx="173" cy="283"/>
            </a:xfrm>
          </p:grpSpPr>
          <p:sp>
            <p:nvSpPr>
              <p:cNvPr id="5392" name="AutoShape 176"/>
              <p:cNvSpPr>
                <a:spLocks noChangeAspect="1" noChangeArrowheads="1"/>
              </p:cNvSpPr>
              <p:nvPr/>
            </p:nvSpPr>
            <p:spPr bwMode="auto">
              <a:xfrm>
                <a:off x="1008" y="731"/>
                <a:ext cx="173" cy="114"/>
              </a:xfrm>
              <a:prstGeom prst="rightArrow">
                <a:avLst>
                  <a:gd name="adj1" fmla="val 50000"/>
                  <a:gd name="adj2" fmla="val 37939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500"/>
              </a:p>
            </p:txBody>
          </p:sp>
          <p:sp>
            <p:nvSpPr>
              <p:cNvPr id="5393" name="Rectangle 177"/>
              <p:cNvSpPr>
                <a:spLocks noChangeAspect="1" noChangeArrowheads="1"/>
              </p:cNvSpPr>
              <p:nvPr/>
            </p:nvSpPr>
            <p:spPr bwMode="auto">
              <a:xfrm>
                <a:off x="1008" y="768"/>
                <a:ext cx="58" cy="246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500"/>
              </a:p>
            </p:txBody>
          </p:sp>
        </p:grpSp>
        <p:sp>
          <p:nvSpPr>
            <p:cNvPr id="5223" name="Text Box 178"/>
            <p:cNvSpPr txBox="1">
              <a:spLocks noChangeArrowheads="1"/>
            </p:cNvSpPr>
            <p:nvPr/>
          </p:nvSpPr>
          <p:spPr bwMode="auto">
            <a:xfrm>
              <a:off x="1797" y="2114"/>
              <a:ext cx="265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500" b="1">
                  <a:solidFill>
                    <a:schemeClr val="tx1"/>
                  </a:solidFill>
                  <a:latin typeface="Times New Roman" pitchFamily="18" charset="0"/>
                </a:rPr>
                <a:t>P</a:t>
              </a:r>
            </a:p>
          </p:txBody>
        </p:sp>
        <p:sp>
          <p:nvSpPr>
            <p:cNvPr id="5224" name="Oval 179"/>
            <p:cNvSpPr>
              <a:spLocks noChangeArrowheads="1"/>
            </p:cNvSpPr>
            <p:nvPr/>
          </p:nvSpPr>
          <p:spPr bwMode="auto">
            <a:xfrm>
              <a:off x="2166" y="2127"/>
              <a:ext cx="144" cy="192"/>
            </a:xfrm>
            <a:prstGeom prst="ellipse">
              <a:avLst/>
            </a:prstGeom>
            <a:gradFill rotWithShape="0">
              <a:gsLst>
                <a:gs pos="0">
                  <a:srgbClr val="CCFFCC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endParaRPr lang="en-US" altLang="en-US" sz="500">
                <a:latin typeface="Times New Roman" pitchFamily="18" charset="0"/>
              </a:endParaRPr>
            </a:p>
          </p:txBody>
        </p:sp>
        <p:sp>
          <p:nvSpPr>
            <p:cNvPr id="5225" name="Oval 180"/>
            <p:cNvSpPr>
              <a:spLocks noChangeArrowheads="1"/>
            </p:cNvSpPr>
            <p:nvPr/>
          </p:nvSpPr>
          <p:spPr bwMode="auto">
            <a:xfrm>
              <a:off x="2143" y="2183"/>
              <a:ext cx="192" cy="144"/>
            </a:xfrm>
            <a:prstGeom prst="ellipse">
              <a:avLst/>
            </a:prstGeom>
            <a:gradFill rotWithShape="0">
              <a:gsLst>
                <a:gs pos="0">
                  <a:srgbClr val="CCFFCC"/>
                </a:gs>
                <a:gs pos="100000">
                  <a:srgbClr val="3399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endParaRPr lang="en-US" altLang="en-US" sz="500">
                <a:latin typeface="Times New Roman" pitchFamily="18" charset="0"/>
              </a:endParaRPr>
            </a:p>
          </p:txBody>
        </p:sp>
        <p:sp>
          <p:nvSpPr>
            <p:cNvPr id="5226" name="Text Box 181"/>
            <p:cNvSpPr txBox="1">
              <a:spLocks noChangeArrowheads="1"/>
            </p:cNvSpPr>
            <p:nvPr/>
          </p:nvSpPr>
          <p:spPr bwMode="auto">
            <a:xfrm>
              <a:off x="2115" y="2183"/>
              <a:ext cx="271" cy="9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500" b="1">
                  <a:solidFill>
                    <a:schemeClr val="tx1"/>
                  </a:solidFill>
                  <a:latin typeface="Times New Roman" pitchFamily="18" charset="0"/>
                </a:rPr>
                <a:t>RBS</a:t>
              </a:r>
            </a:p>
          </p:txBody>
        </p:sp>
        <p:sp>
          <p:nvSpPr>
            <p:cNvPr id="5227" name="AutoShape 182"/>
            <p:cNvSpPr>
              <a:spLocks noChangeAspect="1" noChangeArrowheads="1"/>
            </p:cNvSpPr>
            <p:nvPr/>
          </p:nvSpPr>
          <p:spPr bwMode="auto">
            <a:xfrm flipH="1">
              <a:off x="2070" y="2233"/>
              <a:ext cx="69" cy="37"/>
            </a:xfrm>
            <a:prstGeom prst="homePlate">
              <a:avLst>
                <a:gd name="adj" fmla="val 46622"/>
              </a:avLst>
            </a:prstGeom>
            <a:gradFill rotWithShape="0">
              <a:gsLst>
                <a:gs pos="0">
                  <a:srgbClr val="767647"/>
                </a:gs>
                <a:gs pos="50000">
                  <a:srgbClr val="FFFF99"/>
                </a:gs>
                <a:gs pos="100000">
                  <a:srgbClr val="767647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endParaRPr lang="en-US" altLang="en-US" sz="500"/>
            </a:p>
          </p:txBody>
        </p:sp>
        <p:grpSp>
          <p:nvGrpSpPr>
            <p:cNvPr id="5228" name="Group 183"/>
            <p:cNvGrpSpPr>
              <a:grpSpLocks noChangeAspect="1"/>
            </p:cNvGrpSpPr>
            <p:nvPr/>
          </p:nvGrpSpPr>
          <p:grpSpPr bwMode="auto">
            <a:xfrm flipH="1">
              <a:off x="2018" y="2233"/>
              <a:ext cx="69" cy="37"/>
              <a:chOff x="2736" y="4080"/>
              <a:chExt cx="192" cy="96"/>
            </a:xfrm>
          </p:grpSpPr>
          <p:sp>
            <p:nvSpPr>
              <p:cNvPr id="5390" name="AutoShape 184"/>
              <p:cNvSpPr>
                <a:spLocks noChangeAspect="1" noChangeArrowheads="1"/>
              </p:cNvSpPr>
              <p:nvPr/>
            </p:nvSpPr>
            <p:spPr bwMode="auto">
              <a:xfrm>
                <a:off x="2736" y="4080"/>
                <a:ext cx="192" cy="96"/>
              </a:xfrm>
              <a:prstGeom prst="chevron">
                <a:avLst>
                  <a:gd name="adj" fmla="val 50000"/>
                </a:avLst>
              </a:prstGeom>
              <a:gradFill rotWithShape="0">
                <a:gsLst>
                  <a:gs pos="0">
                    <a:srgbClr val="765E2F"/>
                  </a:gs>
                  <a:gs pos="50000">
                    <a:srgbClr val="FFCC66"/>
                  </a:gs>
                  <a:gs pos="100000">
                    <a:srgbClr val="765E2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500"/>
              </a:p>
            </p:txBody>
          </p:sp>
          <p:sp>
            <p:nvSpPr>
              <p:cNvPr id="5391" name="Rectangle 185"/>
              <p:cNvSpPr>
                <a:spLocks noChangeAspect="1" noChangeArrowheads="1"/>
              </p:cNvSpPr>
              <p:nvPr/>
            </p:nvSpPr>
            <p:spPr bwMode="auto">
              <a:xfrm>
                <a:off x="2832" y="4080"/>
                <a:ext cx="96" cy="96"/>
              </a:xfrm>
              <a:prstGeom prst="rect">
                <a:avLst/>
              </a:prstGeom>
              <a:gradFill rotWithShape="0">
                <a:gsLst>
                  <a:gs pos="0">
                    <a:srgbClr val="765E2F"/>
                  </a:gs>
                  <a:gs pos="50000">
                    <a:srgbClr val="FFCC66"/>
                  </a:gs>
                  <a:gs pos="100000">
                    <a:srgbClr val="765E2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500"/>
              </a:p>
            </p:txBody>
          </p:sp>
        </p:grpSp>
        <p:sp>
          <p:nvSpPr>
            <p:cNvPr id="5229" name="Line 186"/>
            <p:cNvSpPr>
              <a:spLocks noChangeAspect="1" noChangeShapeType="1"/>
            </p:cNvSpPr>
            <p:nvPr/>
          </p:nvSpPr>
          <p:spPr bwMode="auto">
            <a:xfrm flipH="1">
              <a:off x="2053" y="2233"/>
              <a:ext cx="0" cy="37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0" name="AutoShape 187"/>
            <p:cNvSpPr>
              <a:spLocks noChangeAspect="1" noChangeArrowheads="1"/>
            </p:cNvSpPr>
            <p:nvPr/>
          </p:nvSpPr>
          <p:spPr bwMode="auto">
            <a:xfrm flipH="1">
              <a:off x="2392" y="2233"/>
              <a:ext cx="69" cy="37"/>
            </a:xfrm>
            <a:prstGeom prst="homePlate">
              <a:avLst>
                <a:gd name="adj" fmla="val 46622"/>
              </a:avLst>
            </a:prstGeom>
            <a:gradFill rotWithShape="0">
              <a:gsLst>
                <a:gs pos="0">
                  <a:srgbClr val="767647"/>
                </a:gs>
                <a:gs pos="50000">
                  <a:srgbClr val="FFFF99"/>
                </a:gs>
                <a:gs pos="100000">
                  <a:srgbClr val="767647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endParaRPr lang="en-US" altLang="en-US" sz="500"/>
            </a:p>
          </p:txBody>
        </p:sp>
        <p:grpSp>
          <p:nvGrpSpPr>
            <p:cNvPr id="5231" name="Group 188"/>
            <p:cNvGrpSpPr>
              <a:grpSpLocks noChangeAspect="1"/>
            </p:cNvGrpSpPr>
            <p:nvPr/>
          </p:nvGrpSpPr>
          <p:grpSpPr bwMode="auto">
            <a:xfrm flipH="1">
              <a:off x="2340" y="2233"/>
              <a:ext cx="69" cy="37"/>
              <a:chOff x="2736" y="4080"/>
              <a:chExt cx="192" cy="96"/>
            </a:xfrm>
          </p:grpSpPr>
          <p:sp>
            <p:nvSpPr>
              <p:cNvPr id="5388" name="AutoShape 189"/>
              <p:cNvSpPr>
                <a:spLocks noChangeAspect="1" noChangeArrowheads="1"/>
              </p:cNvSpPr>
              <p:nvPr/>
            </p:nvSpPr>
            <p:spPr bwMode="auto">
              <a:xfrm>
                <a:off x="2736" y="4080"/>
                <a:ext cx="192" cy="96"/>
              </a:xfrm>
              <a:prstGeom prst="chevron">
                <a:avLst>
                  <a:gd name="adj" fmla="val 50000"/>
                </a:avLst>
              </a:prstGeom>
              <a:gradFill rotWithShape="0">
                <a:gsLst>
                  <a:gs pos="0">
                    <a:srgbClr val="765E2F"/>
                  </a:gs>
                  <a:gs pos="50000">
                    <a:srgbClr val="FFCC66"/>
                  </a:gs>
                  <a:gs pos="100000">
                    <a:srgbClr val="765E2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500"/>
              </a:p>
            </p:txBody>
          </p:sp>
          <p:sp>
            <p:nvSpPr>
              <p:cNvPr id="5389" name="Rectangle 190"/>
              <p:cNvSpPr>
                <a:spLocks noChangeAspect="1" noChangeArrowheads="1"/>
              </p:cNvSpPr>
              <p:nvPr/>
            </p:nvSpPr>
            <p:spPr bwMode="auto">
              <a:xfrm>
                <a:off x="2832" y="4080"/>
                <a:ext cx="96" cy="96"/>
              </a:xfrm>
              <a:prstGeom prst="rect">
                <a:avLst/>
              </a:prstGeom>
              <a:gradFill rotWithShape="0">
                <a:gsLst>
                  <a:gs pos="0">
                    <a:srgbClr val="765E2F"/>
                  </a:gs>
                  <a:gs pos="50000">
                    <a:srgbClr val="FFCC66"/>
                  </a:gs>
                  <a:gs pos="100000">
                    <a:srgbClr val="765E2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500"/>
              </a:p>
            </p:txBody>
          </p:sp>
        </p:grpSp>
        <p:sp>
          <p:nvSpPr>
            <p:cNvPr id="5232" name="Line 191"/>
            <p:cNvSpPr>
              <a:spLocks noChangeAspect="1" noChangeShapeType="1"/>
            </p:cNvSpPr>
            <p:nvPr/>
          </p:nvSpPr>
          <p:spPr bwMode="auto">
            <a:xfrm flipH="1">
              <a:off x="2375" y="2233"/>
              <a:ext cx="0" cy="37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233" name="Group 192"/>
            <p:cNvGrpSpPr>
              <a:grpSpLocks noChangeAspect="1"/>
            </p:cNvGrpSpPr>
            <p:nvPr/>
          </p:nvGrpSpPr>
          <p:grpSpPr bwMode="auto">
            <a:xfrm flipH="1">
              <a:off x="3327" y="2233"/>
              <a:ext cx="91" cy="28"/>
              <a:chOff x="2592" y="4080"/>
              <a:chExt cx="336" cy="96"/>
            </a:xfrm>
          </p:grpSpPr>
          <p:sp>
            <p:nvSpPr>
              <p:cNvPr id="5383" name="AutoShape 193"/>
              <p:cNvSpPr>
                <a:spLocks noChangeAspect="1" noChangeArrowheads="1"/>
              </p:cNvSpPr>
              <p:nvPr/>
            </p:nvSpPr>
            <p:spPr bwMode="auto">
              <a:xfrm>
                <a:off x="2592" y="4080"/>
                <a:ext cx="192" cy="96"/>
              </a:xfrm>
              <a:prstGeom prst="homePlate">
                <a:avLst>
                  <a:gd name="adj" fmla="val 50000"/>
                </a:avLst>
              </a:prstGeom>
              <a:gradFill rotWithShape="0">
                <a:gsLst>
                  <a:gs pos="0">
                    <a:srgbClr val="767647"/>
                  </a:gs>
                  <a:gs pos="50000">
                    <a:srgbClr val="FFFF99"/>
                  </a:gs>
                  <a:gs pos="100000">
                    <a:srgbClr val="767647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500"/>
              </a:p>
            </p:txBody>
          </p:sp>
          <p:grpSp>
            <p:nvGrpSpPr>
              <p:cNvPr id="5384" name="Group 194"/>
              <p:cNvGrpSpPr>
                <a:grpSpLocks noChangeAspect="1"/>
              </p:cNvGrpSpPr>
              <p:nvPr/>
            </p:nvGrpSpPr>
            <p:grpSpPr bwMode="auto">
              <a:xfrm>
                <a:off x="2736" y="4080"/>
                <a:ext cx="192" cy="96"/>
                <a:chOff x="2736" y="4080"/>
                <a:chExt cx="192" cy="96"/>
              </a:xfrm>
            </p:grpSpPr>
            <p:sp>
              <p:nvSpPr>
                <p:cNvPr id="5386" name="AutoShape 195"/>
                <p:cNvSpPr>
                  <a:spLocks noChangeAspect="1" noChangeArrowheads="1"/>
                </p:cNvSpPr>
                <p:nvPr/>
              </p:nvSpPr>
              <p:spPr bwMode="auto">
                <a:xfrm>
                  <a:off x="2736" y="4080"/>
                  <a:ext cx="192" cy="96"/>
                </a:xfrm>
                <a:prstGeom prst="chevron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765E2F"/>
                    </a:gs>
                    <a:gs pos="50000">
                      <a:srgbClr val="FFCC66"/>
                    </a:gs>
                    <a:gs pos="100000">
                      <a:srgbClr val="765E2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1pPr>
                  <a:lvl2pPr marL="742950" indent="-28575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2pPr>
                  <a:lvl3pPr marL="1143000" indent="-22860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3pPr>
                  <a:lvl4pPr marL="1600200" indent="-22860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4pPr>
                  <a:lvl5pPr marL="2057400" indent="-22860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9pPr>
                </a:lstStyle>
                <a:p>
                  <a:pPr eaLnBrk="1" hangingPunct="1"/>
                  <a:endParaRPr lang="en-US" altLang="en-US" sz="500"/>
                </a:p>
              </p:txBody>
            </p:sp>
            <p:sp>
              <p:nvSpPr>
                <p:cNvPr id="5387" name="Rectangle 196"/>
                <p:cNvSpPr>
                  <a:spLocks noChangeAspect="1" noChangeArrowheads="1"/>
                </p:cNvSpPr>
                <p:nvPr/>
              </p:nvSpPr>
              <p:spPr bwMode="auto">
                <a:xfrm>
                  <a:off x="2832" y="4080"/>
                  <a:ext cx="96" cy="96"/>
                </a:xfrm>
                <a:prstGeom prst="rect">
                  <a:avLst/>
                </a:prstGeom>
                <a:gradFill rotWithShape="0">
                  <a:gsLst>
                    <a:gs pos="0">
                      <a:srgbClr val="765E2F"/>
                    </a:gs>
                    <a:gs pos="50000">
                      <a:srgbClr val="FFCC66"/>
                    </a:gs>
                    <a:gs pos="100000">
                      <a:srgbClr val="765E2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1pPr>
                  <a:lvl2pPr marL="742950" indent="-28575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2pPr>
                  <a:lvl3pPr marL="1143000" indent="-22860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3pPr>
                  <a:lvl4pPr marL="1600200" indent="-22860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4pPr>
                  <a:lvl5pPr marL="2057400" indent="-22860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9pPr>
                </a:lstStyle>
                <a:p>
                  <a:pPr eaLnBrk="1" hangingPunct="1"/>
                  <a:endParaRPr lang="en-US" altLang="en-US" sz="500"/>
                </a:p>
              </p:txBody>
            </p:sp>
          </p:grpSp>
          <p:sp>
            <p:nvSpPr>
              <p:cNvPr id="5385" name="Line 197"/>
              <p:cNvSpPr>
                <a:spLocks noChangeAspect="1" noChangeShapeType="1"/>
              </p:cNvSpPr>
              <p:nvPr/>
            </p:nvSpPr>
            <p:spPr bwMode="auto">
              <a:xfrm>
                <a:off x="2832" y="4080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34" name="AutoShape 198"/>
            <p:cNvSpPr>
              <a:spLocks noChangeAspect="1" noChangeArrowheads="1"/>
            </p:cNvSpPr>
            <p:nvPr/>
          </p:nvSpPr>
          <p:spPr bwMode="auto">
            <a:xfrm>
              <a:off x="3199" y="2185"/>
              <a:ext cx="129" cy="129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rgbClr val="760000"/>
                </a:gs>
                <a:gs pos="50000">
                  <a:srgbClr val="FF0000"/>
                </a:gs>
                <a:gs pos="100000">
                  <a:srgbClr val="7600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500" b="1">
                  <a:solidFill>
                    <a:schemeClr val="bg1"/>
                  </a:solidFill>
                  <a:latin typeface="Times New Roman" pitchFamily="18" charset="0"/>
                </a:rPr>
                <a:t>T</a:t>
              </a:r>
            </a:p>
          </p:txBody>
        </p:sp>
        <p:sp>
          <p:nvSpPr>
            <p:cNvPr id="5235" name="AutoShape 199"/>
            <p:cNvSpPr>
              <a:spLocks noChangeAspect="1" noChangeArrowheads="1"/>
            </p:cNvSpPr>
            <p:nvPr/>
          </p:nvSpPr>
          <p:spPr bwMode="auto">
            <a:xfrm>
              <a:off x="3415" y="2185"/>
              <a:ext cx="129" cy="129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rgbClr val="760000"/>
                </a:gs>
                <a:gs pos="50000">
                  <a:srgbClr val="FF0000"/>
                </a:gs>
                <a:gs pos="100000">
                  <a:srgbClr val="7600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500" b="1">
                  <a:solidFill>
                    <a:schemeClr val="bg1"/>
                  </a:solidFill>
                  <a:latin typeface="Times New Roman" pitchFamily="18" charset="0"/>
                </a:rPr>
                <a:t>T’</a:t>
              </a:r>
            </a:p>
          </p:txBody>
        </p:sp>
        <p:sp>
          <p:nvSpPr>
            <p:cNvPr id="5236" name="AutoShape 200"/>
            <p:cNvSpPr>
              <a:spLocks noChangeAspect="1" noChangeArrowheads="1"/>
            </p:cNvSpPr>
            <p:nvPr/>
          </p:nvSpPr>
          <p:spPr bwMode="auto">
            <a:xfrm flipH="1">
              <a:off x="3601" y="2233"/>
              <a:ext cx="69" cy="37"/>
            </a:xfrm>
            <a:prstGeom prst="homePlate">
              <a:avLst>
                <a:gd name="adj" fmla="val 46622"/>
              </a:avLst>
            </a:prstGeom>
            <a:gradFill rotWithShape="0">
              <a:gsLst>
                <a:gs pos="0">
                  <a:srgbClr val="767647"/>
                </a:gs>
                <a:gs pos="50000">
                  <a:srgbClr val="FFFF99"/>
                </a:gs>
                <a:gs pos="100000">
                  <a:srgbClr val="767647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endParaRPr lang="en-US" altLang="en-US" sz="500"/>
            </a:p>
          </p:txBody>
        </p:sp>
        <p:grpSp>
          <p:nvGrpSpPr>
            <p:cNvPr id="5237" name="Group 201"/>
            <p:cNvGrpSpPr>
              <a:grpSpLocks noChangeAspect="1"/>
            </p:cNvGrpSpPr>
            <p:nvPr/>
          </p:nvGrpSpPr>
          <p:grpSpPr bwMode="auto">
            <a:xfrm flipH="1">
              <a:off x="3549" y="2233"/>
              <a:ext cx="69" cy="37"/>
              <a:chOff x="2736" y="4080"/>
              <a:chExt cx="192" cy="96"/>
            </a:xfrm>
          </p:grpSpPr>
          <p:sp>
            <p:nvSpPr>
              <p:cNvPr id="5381" name="AutoShape 202"/>
              <p:cNvSpPr>
                <a:spLocks noChangeAspect="1" noChangeArrowheads="1"/>
              </p:cNvSpPr>
              <p:nvPr/>
            </p:nvSpPr>
            <p:spPr bwMode="auto">
              <a:xfrm>
                <a:off x="2736" y="4080"/>
                <a:ext cx="192" cy="96"/>
              </a:xfrm>
              <a:prstGeom prst="chevron">
                <a:avLst>
                  <a:gd name="adj" fmla="val 50000"/>
                </a:avLst>
              </a:prstGeom>
              <a:gradFill rotWithShape="0">
                <a:gsLst>
                  <a:gs pos="0">
                    <a:srgbClr val="765E2F"/>
                  </a:gs>
                  <a:gs pos="50000">
                    <a:srgbClr val="FFCC66"/>
                  </a:gs>
                  <a:gs pos="100000">
                    <a:srgbClr val="765E2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500"/>
              </a:p>
            </p:txBody>
          </p:sp>
          <p:sp>
            <p:nvSpPr>
              <p:cNvPr id="5382" name="Rectangle 203"/>
              <p:cNvSpPr>
                <a:spLocks noChangeAspect="1" noChangeArrowheads="1"/>
              </p:cNvSpPr>
              <p:nvPr/>
            </p:nvSpPr>
            <p:spPr bwMode="auto">
              <a:xfrm>
                <a:off x="2832" y="4080"/>
                <a:ext cx="96" cy="96"/>
              </a:xfrm>
              <a:prstGeom prst="rect">
                <a:avLst/>
              </a:prstGeom>
              <a:gradFill rotWithShape="0">
                <a:gsLst>
                  <a:gs pos="0">
                    <a:srgbClr val="765E2F"/>
                  </a:gs>
                  <a:gs pos="50000">
                    <a:srgbClr val="FFCC66"/>
                  </a:gs>
                  <a:gs pos="100000">
                    <a:srgbClr val="765E2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500"/>
              </a:p>
            </p:txBody>
          </p:sp>
        </p:grpSp>
        <p:sp>
          <p:nvSpPr>
            <p:cNvPr id="5238" name="Line 204"/>
            <p:cNvSpPr>
              <a:spLocks noChangeAspect="1" noChangeShapeType="1"/>
            </p:cNvSpPr>
            <p:nvPr/>
          </p:nvSpPr>
          <p:spPr bwMode="auto">
            <a:xfrm flipH="1">
              <a:off x="3584" y="2233"/>
              <a:ext cx="0" cy="37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239" name="Group 205"/>
            <p:cNvGrpSpPr>
              <a:grpSpLocks noChangeAspect="1"/>
            </p:cNvGrpSpPr>
            <p:nvPr/>
          </p:nvGrpSpPr>
          <p:grpSpPr bwMode="auto">
            <a:xfrm flipH="1">
              <a:off x="4787" y="2233"/>
              <a:ext cx="121" cy="37"/>
              <a:chOff x="2592" y="4080"/>
              <a:chExt cx="336" cy="96"/>
            </a:xfrm>
          </p:grpSpPr>
          <p:sp>
            <p:nvSpPr>
              <p:cNvPr id="5376" name="AutoShape 206"/>
              <p:cNvSpPr>
                <a:spLocks noChangeAspect="1" noChangeArrowheads="1"/>
              </p:cNvSpPr>
              <p:nvPr/>
            </p:nvSpPr>
            <p:spPr bwMode="auto">
              <a:xfrm>
                <a:off x="2592" y="4080"/>
                <a:ext cx="192" cy="96"/>
              </a:xfrm>
              <a:prstGeom prst="homePlate">
                <a:avLst>
                  <a:gd name="adj" fmla="val 50000"/>
                </a:avLst>
              </a:prstGeom>
              <a:gradFill rotWithShape="0">
                <a:gsLst>
                  <a:gs pos="0">
                    <a:srgbClr val="767647"/>
                  </a:gs>
                  <a:gs pos="50000">
                    <a:srgbClr val="FFFF99"/>
                  </a:gs>
                  <a:gs pos="100000">
                    <a:srgbClr val="767647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500"/>
              </a:p>
            </p:txBody>
          </p:sp>
          <p:grpSp>
            <p:nvGrpSpPr>
              <p:cNvPr id="5377" name="Group 207"/>
              <p:cNvGrpSpPr>
                <a:grpSpLocks noChangeAspect="1"/>
              </p:cNvGrpSpPr>
              <p:nvPr/>
            </p:nvGrpSpPr>
            <p:grpSpPr bwMode="auto">
              <a:xfrm>
                <a:off x="2736" y="4080"/>
                <a:ext cx="192" cy="96"/>
                <a:chOff x="2736" y="4080"/>
                <a:chExt cx="192" cy="96"/>
              </a:xfrm>
            </p:grpSpPr>
            <p:sp>
              <p:nvSpPr>
                <p:cNvPr id="5379" name="AutoShape 208"/>
                <p:cNvSpPr>
                  <a:spLocks noChangeAspect="1" noChangeArrowheads="1"/>
                </p:cNvSpPr>
                <p:nvPr/>
              </p:nvSpPr>
              <p:spPr bwMode="auto">
                <a:xfrm>
                  <a:off x="2736" y="4080"/>
                  <a:ext cx="192" cy="96"/>
                </a:xfrm>
                <a:prstGeom prst="chevron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765E2F"/>
                    </a:gs>
                    <a:gs pos="50000">
                      <a:srgbClr val="FFCC66"/>
                    </a:gs>
                    <a:gs pos="100000">
                      <a:srgbClr val="765E2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1pPr>
                  <a:lvl2pPr marL="742950" indent="-28575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2pPr>
                  <a:lvl3pPr marL="1143000" indent="-22860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3pPr>
                  <a:lvl4pPr marL="1600200" indent="-22860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4pPr>
                  <a:lvl5pPr marL="2057400" indent="-22860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9pPr>
                </a:lstStyle>
                <a:p>
                  <a:pPr eaLnBrk="1" hangingPunct="1"/>
                  <a:endParaRPr lang="en-US" altLang="en-US" sz="500"/>
                </a:p>
              </p:txBody>
            </p:sp>
            <p:sp>
              <p:nvSpPr>
                <p:cNvPr id="5380" name="Rectangle 209"/>
                <p:cNvSpPr>
                  <a:spLocks noChangeAspect="1" noChangeArrowheads="1"/>
                </p:cNvSpPr>
                <p:nvPr/>
              </p:nvSpPr>
              <p:spPr bwMode="auto">
                <a:xfrm>
                  <a:off x="2832" y="4080"/>
                  <a:ext cx="96" cy="96"/>
                </a:xfrm>
                <a:prstGeom prst="rect">
                  <a:avLst/>
                </a:prstGeom>
                <a:gradFill rotWithShape="0">
                  <a:gsLst>
                    <a:gs pos="0">
                      <a:srgbClr val="765E2F"/>
                    </a:gs>
                    <a:gs pos="50000">
                      <a:srgbClr val="FFCC66"/>
                    </a:gs>
                    <a:gs pos="100000">
                      <a:srgbClr val="765E2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1pPr>
                  <a:lvl2pPr marL="742950" indent="-28575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2pPr>
                  <a:lvl3pPr marL="1143000" indent="-22860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3pPr>
                  <a:lvl4pPr marL="1600200" indent="-22860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4pPr>
                  <a:lvl5pPr marL="2057400" indent="-22860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9pPr>
                </a:lstStyle>
                <a:p>
                  <a:pPr eaLnBrk="1" hangingPunct="1"/>
                  <a:endParaRPr lang="en-US" altLang="en-US" sz="500"/>
                </a:p>
              </p:txBody>
            </p:sp>
          </p:grpSp>
          <p:sp>
            <p:nvSpPr>
              <p:cNvPr id="5378" name="Line 210"/>
              <p:cNvSpPr>
                <a:spLocks noChangeAspect="1" noChangeShapeType="1"/>
              </p:cNvSpPr>
              <p:nvPr/>
            </p:nvSpPr>
            <p:spPr bwMode="auto">
              <a:xfrm>
                <a:off x="2832" y="4080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40" name="Line 211"/>
            <p:cNvSpPr>
              <a:spLocks noChangeShapeType="1"/>
            </p:cNvSpPr>
            <p:nvPr/>
          </p:nvSpPr>
          <p:spPr bwMode="auto">
            <a:xfrm>
              <a:off x="3915" y="2041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241" name="Group 212"/>
            <p:cNvGrpSpPr>
              <a:grpSpLocks/>
            </p:cNvGrpSpPr>
            <p:nvPr/>
          </p:nvGrpSpPr>
          <p:grpSpPr bwMode="auto">
            <a:xfrm>
              <a:off x="3507" y="1993"/>
              <a:ext cx="332" cy="641"/>
              <a:chOff x="374" y="1115"/>
              <a:chExt cx="332" cy="641"/>
            </a:xfrm>
          </p:grpSpPr>
          <p:grpSp>
            <p:nvGrpSpPr>
              <p:cNvPr id="5372" name="Group 213"/>
              <p:cNvGrpSpPr>
                <a:grpSpLocks/>
              </p:cNvGrpSpPr>
              <p:nvPr/>
            </p:nvGrpSpPr>
            <p:grpSpPr bwMode="auto">
              <a:xfrm>
                <a:off x="533" y="1115"/>
                <a:ext cx="173" cy="283"/>
                <a:chOff x="1008" y="731"/>
                <a:chExt cx="173" cy="283"/>
              </a:xfrm>
            </p:grpSpPr>
            <p:sp>
              <p:nvSpPr>
                <p:cNvPr id="5374" name="AutoShape 214"/>
                <p:cNvSpPr>
                  <a:spLocks noChangeAspect="1" noChangeArrowheads="1"/>
                </p:cNvSpPr>
                <p:nvPr/>
              </p:nvSpPr>
              <p:spPr bwMode="auto">
                <a:xfrm>
                  <a:off x="1008" y="731"/>
                  <a:ext cx="173" cy="114"/>
                </a:xfrm>
                <a:prstGeom prst="rightArrow">
                  <a:avLst>
                    <a:gd name="adj1" fmla="val 50000"/>
                    <a:gd name="adj2" fmla="val 37939"/>
                  </a:avLst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1pPr>
                  <a:lvl2pPr marL="742950" indent="-28575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2pPr>
                  <a:lvl3pPr marL="1143000" indent="-22860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3pPr>
                  <a:lvl4pPr marL="1600200" indent="-22860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4pPr>
                  <a:lvl5pPr marL="2057400" indent="-22860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9pPr>
                </a:lstStyle>
                <a:p>
                  <a:pPr eaLnBrk="1" hangingPunct="1"/>
                  <a:endParaRPr lang="en-US" altLang="en-US" sz="500"/>
                </a:p>
              </p:txBody>
            </p:sp>
            <p:sp>
              <p:nvSpPr>
                <p:cNvPr id="5375" name="Rectangle 215"/>
                <p:cNvSpPr>
                  <a:spLocks noChangeAspect="1" noChangeArrowheads="1"/>
                </p:cNvSpPr>
                <p:nvPr/>
              </p:nvSpPr>
              <p:spPr bwMode="auto">
                <a:xfrm>
                  <a:off x="1008" y="768"/>
                  <a:ext cx="58" cy="246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1pPr>
                  <a:lvl2pPr marL="742950" indent="-28575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2pPr>
                  <a:lvl3pPr marL="1143000" indent="-22860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3pPr>
                  <a:lvl4pPr marL="1600200" indent="-22860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4pPr>
                  <a:lvl5pPr marL="2057400" indent="-22860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9pPr>
                </a:lstStyle>
                <a:p>
                  <a:pPr eaLnBrk="1" hangingPunct="1"/>
                  <a:endParaRPr lang="en-US" altLang="en-US" sz="500"/>
                </a:p>
              </p:txBody>
            </p:sp>
          </p:grpSp>
          <p:sp>
            <p:nvSpPr>
              <p:cNvPr id="5373" name="Text Box 216"/>
              <p:cNvSpPr txBox="1">
                <a:spLocks noChangeArrowheads="1"/>
              </p:cNvSpPr>
              <p:nvPr/>
            </p:nvSpPr>
            <p:spPr bwMode="auto">
              <a:xfrm>
                <a:off x="374" y="1236"/>
                <a:ext cx="265" cy="5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en-US" altLang="en-US" sz="500" b="1">
                    <a:solidFill>
                      <a:schemeClr val="tx1"/>
                    </a:solidFill>
                    <a:latin typeface="Times New Roman" pitchFamily="18" charset="0"/>
                  </a:rPr>
                  <a:t>P</a:t>
                </a:r>
              </a:p>
            </p:txBody>
          </p:sp>
        </p:grpSp>
        <p:grpSp>
          <p:nvGrpSpPr>
            <p:cNvPr id="5242" name="Group 217"/>
            <p:cNvGrpSpPr>
              <a:grpSpLocks/>
            </p:cNvGrpSpPr>
            <p:nvPr/>
          </p:nvGrpSpPr>
          <p:grpSpPr bwMode="auto">
            <a:xfrm>
              <a:off x="3825" y="2127"/>
              <a:ext cx="271" cy="1049"/>
              <a:chOff x="864" y="472"/>
              <a:chExt cx="271" cy="1049"/>
            </a:xfrm>
          </p:grpSpPr>
          <p:sp>
            <p:nvSpPr>
              <p:cNvPr id="5369" name="Oval 218"/>
              <p:cNvSpPr>
                <a:spLocks noChangeArrowheads="1"/>
              </p:cNvSpPr>
              <p:nvPr/>
            </p:nvSpPr>
            <p:spPr bwMode="auto">
              <a:xfrm>
                <a:off x="915" y="472"/>
                <a:ext cx="144" cy="192"/>
              </a:xfrm>
              <a:prstGeom prst="ellipse">
                <a:avLst/>
              </a:prstGeom>
              <a:gradFill rotWithShape="0">
                <a:gsLst>
                  <a:gs pos="0">
                    <a:srgbClr val="CCFFCC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500">
                  <a:latin typeface="Times New Roman" pitchFamily="18" charset="0"/>
                </a:endParaRPr>
              </a:p>
            </p:txBody>
          </p:sp>
          <p:sp>
            <p:nvSpPr>
              <p:cNvPr id="5370" name="Oval 219"/>
              <p:cNvSpPr>
                <a:spLocks noChangeArrowheads="1"/>
              </p:cNvSpPr>
              <p:nvPr/>
            </p:nvSpPr>
            <p:spPr bwMode="auto">
              <a:xfrm>
                <a:off x="892" y="528"/>
                <a:ext cx="192" cy="144"/>
              </a:xfrm>
              <a:prstGeom prst="ellipse">
                <a:avLst/>
              </a:prstGeom>
              <a:gradFill rotWithShape="0">
                <a:gsLst>
                  <a:gs pos="0">
                    <a:srgbClr val="CCFFCC"/>
                  </a:gs>
                  <a:gs pos="100000">
                    <a:srgbClr val="339933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500">
                  <a:latin typeface="Times New Roman" pitchFamily="18" charset="0"/>
                </a:endParaRPr>
              </a:p>
            </p:txBody>
          </p:sp>
          <p:sp>
            <p:nvSpPr>
              <p:cNvPr id="5371" name="Text Box 220"/>
              <p:cNvSpPr txBox="1">
                <a:spLocks noChangeArrowheads="1"/>
              </p:cNvSpPr>
              <p:nvPr/>
            </p:nvSpPr>
            <p:spPr bwMode="auto">
              <a:xfrm>
                <a:off x="864" y="528"/>
                <a:ext cx="271" cy="9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en-US" altLang="en-US" sz="500" b="1">
                    <a:solidFill>
                      <a:schemeClr val="tx1"/>
                    </a:solidFill>
                    <a:latin typeface="Times New Roman" pitchFamily="18" charset="0"/>
                  </a:rPr>
                  <a:t>RBS</a:t>
                </a:r>
              </a:p>
            </p:txBody>
          </p:sp>
        </p:grpSp>
        <p:grpSp>
          <p:nvGrpSpPr>
            <p:cNvPr id="5243" name="Group 221"/>
            <p:cNvGrpSpPr>
              <a:grpSpLocks noChangeAspect="1"/>
            </p:cNvGrpSpPr>
            <p:nvPr/>
          </p:nvGrpSpPr>
          <p:grpSpPr bwMode="auto">
            <a:xfrm flipH="1">
              <a:off x="3728" y="2233"/>
              <a:ext cx="121" cy="37"/>
              <a:chOff x="2592" y="4080"/>
              <a:chExt cx="336" cy="96"/>
            </a:xfrm>
          </p:grpSpPr>
          <p:sp>
            <p:nvSpPr>
              <p:cNvPr id="5364" name="AutoShape 222"/>
              <p:cNvSpPr>
                <a:spLocks noChangeAspect="1" noChangeArrowheads="1"/>
              </p:cNvSpPr>
              <p:nvPr/>
            </p:nvSpPr>
            <p:spPr bwMode="auto">
              <a:xfrm>
                <a:off x="2592" y="4080"/>
                <a:ext cx="192" cy="96"/>
              </a:xfrm>
              <a:prstGeom prst="homePlate">
                <a:avLst>
                  <a:gd name="adj" fmla="val 50000"/>
                </a:avLst>
              </a:prstGeom>
              <a:gradFill rotWithShape="0">
                <a:gsLst>
                  <a:gs pos="0">
                    <a:srgbClr val="767647"/>
                  </a:gs>
                  <a:gs pos="50000">
                    <a:srgbClr val="FFFF99"/>
                  </a:gs>
                  <a:gs pos="100000">
                    <a:srgbClr val="767647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500"/>
              </a:p>
            </p:txBody>
          </p:sp>
          <p:grpSp>
            <p:nvGrpSpPr>
              <p:cNvPr id="5365" name="Group 223"/>
              <p:cNvGrpSpPr>
                <a:grpSpLocks noChangeAspect="1"/>
              </p:cNvGrpSpPr>
              <p:nvPr/>
            </p:nvGrpSpPr>
            <p:grpSpPr bwMode="auto">
              <a:xfrm>
                <a:off x="2736" y="4080"/>
                <a:ext cx="192" cy="96"/>
                <a:chOff x="2736" y="4080"/>
                <a:chExt cx="192" cy="96"/>
              </a:xfrm>
            </p:grpSpPr>
            <p:sp>
              <p:nvSpPr>
                <p:cNvPr id="5367" name="AutoShape 224"/>
                <p:cNvSpPr>
                  <a:spLocks noChangeAspect="1" noChangeArrowheads="1"/>
                </p:cNvSpPr>
                <p:nvPr/>
              </p:nvSpPr>
              <p:spPr bwMode="auto">
                <a:xfrm>
                  <a:off x="2736" y="4080"/>
                  <a:ext cx="192" cy="96"/>
                </a:xfrm>
                <a:prstGeom prst="chevron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765E2F"/>
                    </a:gs>
                    <a:gs pos="50000">
                      <a:srgbClr val="FFCC66"/>
                    </a:gs>
                    <a:gs pos="100000">
                      <a:srgbClr val="765E2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1pPr>
                  <a:lvl2pPr marL="742950" indent="-28575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2pPr>
                  <a:lvl3pPr marL="1143000" indent="-22860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3pPr>
                  <a:lvl4pPr marL="1600200" indent="-22860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4pPr>
                  <a:lvl5pPr marL="2057400" indent="-22860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9pPr>
                </a:lstStyle>
                <a:p>
                  <a:pPr eaLnBrk="1" hangingPunct="1"/>
                  <a:endParaRPr lang="en-US" altLang="en-US" sz="500"/>
                </a:p>
              </p:txBody>
            </p:sp>
            <p:sp>
              <p:nvSpPr>
                <p:cNvPr id="5368" name="Rectangle 225"/>
                <p:cNvSpPr>
                  <a:spLocks noChangeAspect="1" noChangeArrowheads="1"/>
                </p:cNvSpPr>
                <p:nvPr/>
              </p:nvSpPr>
              <p:spPr bwMode="auto">
                <a:xfrm>
                  <a:off x="2832" y="4080"/>
                  <a:ext cx="96" cy="96"/>
                </a:xfrm>
                <a:prstGeom prst="rect">
                  <a:avLst/>
                </a:prstGeom>
                <a:gradFill rotWithShape="0">
                  <a:gsLst>
                    <a:gs pos="0">
                      <a:srgbClr val="765E2F"/>
                    </a:gs>
                    <a:gs pos="50000">
                      <a:srgbClr val="FFCC66"/>
                    </a:gs>
                    <a:gs pos="100000">
                      <a:srgbClr val="765E2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1pPr>
                  <a:lvl2pPr marL="742950" indent="-28575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2pPr>
                  <a:lvl3pPr marL="1143000" indent="-22860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3pPr>
                  <a:lvl4pPr marL="1600200" indent="-22860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4pPr>
                  <a:lvl5pPr marL="2057400" indent="-22860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9pPr>
                </a:lstStyle>
                <a:p>
                  <a:pPr eaLnBrk="1" hangingPunct="1"/>
                  <a:endParaRPr lang="en-US" altLang="en-US" sz="500"/>
                </a:p>
              </p:txBody>
            </p:sp>
          </p:grpSp>
          <p:sp>
            <p:nvSpPr>
              <p:cNvPr id="5366" name="Line 226"/>
              <p:cNvSpPr>
                <a:spLocks noChangeAspect="1" noChangeShapeType="1"/>
              </p:cNvSpPr>
              <p:nvPr/>
            </p:nvSpPr>
            <p:spPr bwMode="auto">
              <a:xfrm>
                <a:off x="2832" y="4080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44" name="Group 227"/>
            <p:cNvGrpSpPr>
              <a:grpSpLocks noChangeAspect="1"/>
            </p:cNvGrpSpPr>
            <p:nvPr/>
          </p:nvGrpSpPr>
          <p:grpSpPr bwMode="auto">
            <a:xfrm flipH="1">
              <a:off x="4050" y="2233"/>
              <a:ext cx="121" cy="37"/>
              <a:chOff x="2592" y="4080"/>
              <a:chExt cx="336" cy="96"/>
            </a:xfrm>
          </p:grpSpPr>
          <p:sp>
            <p:nvSpPr>
              <p:cNvPr id="5359" name="AutoShape 228"/>
              <p:cNvSpPr>
                <a:spLocks noChangeAspect="1" noChangeArrowheads="1"/>
              </p:cNvSpPr>
              <p:nvPr/>
            </p:nvSpPr>
            <p:spPr bwMode="auto">
              <a:xfrm>
                <a:off x="2592" y="4080"/>
                <a:ext cx="192" cy="96"/>
              </a:xfrm>
              <a:prstGeom prst="homePlate">
                <a:avLst>
                  <a:gd name="adj" fmla="val 50000"/>
                </a:avLst>
              </a:prstGeom>
              <a:gradFill rotWithShape="0">
                <a:gsLst>
                  <a:gs pos="0">
                    <a:srgbClr val="767647"/>
                  </a:gs>
                  <a:gs pos="50000">
                    <a:srgbClr val="FFFF99"/>
                  </a:gs>
                  <a:gs pos="100000">
                    <a:srgbClr val="767647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500"/>
              </a:p>
            </p:txBody>
          </p:sp>
          <p:grpSp>
            <p:nvGrpSpPr>
              <p:cNvPr id="5360" name="Group 229"/>
              <p:cNvGrpSpPr>
                <a:grpSpLocks noChangeAspect="1"/>
              </p:cNvGrpSpPr>
              <p:nvPr/>
            </p:nvGrpSpPr>
            <p:grpSpPr bwMode="auto">
              <a:xfrm>
                <a:off x="2736" y="4080"/>
                <a:ext cx="192" cy="96"/>
                <a:chOff x="2736" y="4080"/>
                <a:chExt cx="192" cy="96"/>
              </a:xfrm>
            </p:grpSpPr>
            <p:sp>
              <p:nvSpPr>
                <p:cNvPr id="5362" name="AutoShape 230"/>
                <p:cNvSpPr>
                  <a:spLocks noChangeAspect="1" noChangeArrowheads="1"/>
                </p:cNvSpPr>
                <p:nvPr/>
              </p:nvSpPr>
              <p:spPr bwMode="auto">
                <a:xfrm>
                  <a:off x="2736" y="4080"/>
                  <a:ext cx="192" cy="96"/>
                </a:xfrm>
                <a:prstGeom prst="chevron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765E2F"/>
                    </a:gs>
                    <a:gs pos="50000">
                      <a:srgbClr val="FFCC66"/>
                    </a:gs>
                    <a:gs pos="100000">
                      <a:srgbClr val="765E2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1pPr>
                  <a:lvl2pPr marL="742950" indent="-28575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2pPr>
                  <a:lvl3pPr marL="1143000" indent="-22860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3pPr>
                  <a:lvl4pPr marL="1600200" indent="-22860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4pPr>
                  <a:lvl5pPr marL="2057400" indent="-22860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9pPr>
                </a:lstStyle>
                <a:p>
                  <a:pPr eaLnBrk="1" hangingPunct="1"/>
                  <a:endParaRPr lang="en-US" altLang="en-US" sz="500"/>
                </a:p>
              </p:txBody>
            </p:sp>
            <p:sp>
              <p:nvSpPr>
                <p:cNvPr id="5363" name="Rectangle 231"/>
                <p:cNvSpPr>
                  <a:spLocks noChangeAspect="1" noChangeArrowheads="1"/>
                </p:cNvSpPr>
                <p:nvPr/>
              </p:nvSpPr>
              <p:spPr bwMode="auto">
                <a:xfrm>
                  <a:off x="2832" y="4080"/>
                  <a:ext cx="96" cy="96"/>
                </a:xfrm>
                <a:prstGeom prst="rect">
                  <a:avLst/>
                </a:prstGeom>
                <a:gradFill rotWithShape="0">
                  <a:gsLst>
                    <a:gs pos="0">
                      <a:srgbClr val="765E2F"/>
                    </a:gs>
                    <a:gs pos="50000">
                      <a:srgbClr val="FFCC66"/>
                    </a:gs>
                    <a:gs pos="100000">
                      <a:srgbClr val="765E2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1pPr>
                  <a:lvl2pPr marL="742950" indent="-28575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2pPr>
                  <a:lvl3pPr marL="1143000" indent="-22860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3pPr>
                  <a:lvl4pPr marL="1600200" indent="-22860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4pPr>
                  <a:lvl5pPr marL="2057400" indent="-22860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9pPr>
                </a:lstStyle>
                <a:p>
                  <a:pPr eaLnBrk="1" hangingPunct="1"/>
                  <a:endParaRPr lang="en-US" altLang="en-US" sz="500"/>
                </a:p>
              </p:txBody>
            </p:sp>
          </p:grpSp>
          <p:sp>
            <p:nvSpPr>
              <p:cNvPr id="5361" name="Line 232"/>
              <p:cNvSpPr>
                <a:spLocks noChangeAspect="1" noChangeShapeType="1"/>
              </p:cNvSpPr>
              <p:nvPr/>
            </p:nvSpPr>
            <p:spPr bwMode="auto">
              <a:xfrm>
                <a:off x="2832" y="4080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45" name="Group 233"/>
            <p:cNvGrpSpPr>
              <a:grpSpLocks noChangeAspect="1"/>
            </p:cNvGrpSpPr>
            <p:nvPr/>
          </p:nvGrpSpPr>
          <p:grpSpPr bwMode="auto">
            <a:xfrm>
              <a:off x="4909" y="2185"/>
              <a:ext cx="345" cy="129"/>
              <a:chOff x="3744" y="3792"/>
              <a:chExt cx="461" cy="173"/>
            </a:xfrm>
          </p:grpSpPr>
          <p:grpSp>
            <p:nvGrpSpPr>
              <p:cNvPr id="5351" name="Group 234"/>
              <p:cNvGrpSpPr>
                <a:grpSpLocks noChangeAspect="1"/>
              </p:cNvGrpSpPr>
              <p:nvPr/>
            </p:nvGrpSpPr>
            <p:grpSpPr bwMode="auto">
              <a:xfrm flipH="1">
                <a:off x="3915" y="3857"/>
                <a:ext cx="121" cy="37"/>
                <a:chOff x="2592" y="4080"/>
                <a:chExt cx="336" cy="96"/>
              </a:xfrm>
            </p:grpSpPr>
            <p:sp>
              <p:nvSpPr>
                <p:cNvPr id="5354" name="AutoShape 235"/>
                <p:cNvSpPr>
                  <a:spLocks noChangeAspect="1" noChangeArrowheads="1"/>
                </p:cNvSpPr>
                <p:nvPr/>
              </p:nvSpPr>
              <p:spPr bwMode="auto">
                <a:xfrm>
                  <a:off x="2592" y="4080"/>
                  <a:ext cx="192" cy="96"/>
                </a:xfrm>
                <a:prstGeom prst="homePlate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767647"/>
                    </a:gs>
                    <a:gs pos="50000">
                      <a:srgbClr val="FFFF99"/>
                    </a:gs>
                    <a:gs pos="100000">
                      <a:srgbClr val="767647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1pPr>
                  <a:lvl2pPr marL="742950" indent="-28575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2pPr>
                  <a:lvl3pPr marL="1143000" indent="-22860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3pPr>
                  <a:lvl4pPr marL="1600200" indent="-22860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4pPr>
                  <a:lvl5pPr marL="2057400" indent="-22860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9pPr>
                </a:lstStyle>
                <a:p>
                  <a:pPr eaLnBrk="1" hangingPunct="1"/>
                  <a:endParaRPr lang="en-US" altLang="en-US" sz="500"/>
                </a:p>
              </p:txBody>
            </p:sp>
            <p:grpSp>
              <p:nvGrpSpPr>
                <p:cNvPr id="5355" name="Group 236"/>
                <p:cNvGrpSpPr>
                  <a:grpSpLocks noChangeAspect="1"/>
                </p:cNvGrpSpPr>
                <p:nvPr/>
              </p:nvGrpSpPr>
              <p:grpSpPr bwMode="auto">
                <a:xfrm>
                  <a:off x="2736" y="4080"/>
                  <a:ext cx="192" cy="96"/>
                  <a:chOff x="2736" y="4080"/>
                  <a:chExt cx="192" cy="96"/>
                </a:xfrm>
              </p:grpSpPr>
              <p:sp>
                <p:nvSpPr>
                  <p:cNvPr id="5357" name="AutoShape 2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36" y="4080"/>
                    <a:ext cx="192" cy="96"/>
                  </a:xfrm>
                  <a:prstGeom prst="chevron">
                    <a:avLst>
                      <a:gd name="adj" fmla="val 50000"/>
                    </a:avLst>
                  </a:prstGeom>
                  <a:gradFill rotWithShape="0">
                    <a:gsLst>
                      <a:gs pos="0">
                        <a:srgbClr val="765E2F"/>
                      </a:gs>
                      <a:gs pos="50000">
                        <a:srgbClr val="FFCC66"/>
                      </a:gs>
                      <a:gs pos="100000">
                        <a:srgbClr val="765E2F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3600">
                        <a:solidFill>
                          <a:srgbClr val="000000"/>
                        </a:solidFill>
                        <a:latin typeface="Gill Sans" charset="0"/>
                        <a:ea typeface="ヒラギノ角ゴ ProN W3" charset="-128"/>
                        <a:sym typeface="Gill Sans" charset="0"/>
                      </a:defRPr>
                    </a:lvl1pPr>
                    <a:lvl2pPr marL="742950" indent="-285750" eaLnBrk="0" hangingPunct="0">
                      <a:defRPr sz="3600">
                        <a:solidFill>
                          <a:srgbClr val="000000"/>
                        </a:solidFill>
                        <a:latin typeface="Gill Sans" charset="0"/>
                        <a:ea typeface="ヒラギノ角ゴ ProN W3" charset="-128"/>
                        <a:sym typeface="Gill Sans" charset="0"/>
                      </a:defRPr>
                    </a:lvl2pPr>
                    <a:lvl3pPr marL="1143000" indent="-228600" eaLnBrk="0" hangingPunct="0">
                      <a:defRPr sz="3600">
                        <a:solidFill>
                          <a:srgbClr val="000000"/>
                        </a:solidFill>
                        <a:latin typeface="Gill Sans" charset="0"/>
                        <a:ea typeface="ヒラギノ角ゴ ProN W3" charset="-128"/>
                        <a:sym typeface="Gill Sans" charset="0"/>
                      </a:defRPr>
                    </a:lvl3pPr>
                    <a:lvl4pPr marL="1600200" indent="-228600" eaLnBrk="0" hangingPunct="0">
                      <a:defRPr sz="3600">
                        <a:solidFill>
                          <a:srgbClr val="000000"/>
                        </a:solidFill>
                        <a:latin typeface="Gill Sans" charset="0"/>
                        <a:ea typeface="ヒラギノ角ゴ ProN W3" charset="-128"/>
                        <a:sym typeface="Gill Sans" charset="0"/>
                      </a:defRPr>
                    </a:lvl4pPr>
                    <a:lvl5pPr marL="2057400" indent="-228600" eaLnBrk="0" hangingPunct="0">
                      <a:defRPr sz="3600">
                        <a:solidFill>
                          <a:srgbClr val="000000"/>
                        </a:solidFill>
                        <a:latin typeface="Gill Sans" charset="0"/>
                        <a:ea typeface="ヒラギノ角ゴ ProN W3" charset="-128"/>
                        <a:sym typeface="Gill Sans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000000"/>
                        </a:solidFill>
                        <a:latin typeface="Gill Sans" charset="0"/>
                        <a:ea typeface="ヒラギノ角ゴ ProN W3" charset="-128"/>
                        <a:sym typeface="Gill Sans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000000"/>
                        </a:solidFill>
                        <a:latin typeface="Gill Sans" charset="0"/>
                        <a:ea typeface="ヒラギノ角ゴ ProN W3" charset="-128"/>
                        <a:sym typeface="Gill Sans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000000"/>
                        </a:solidFill>
                        <a:latin typeface="Gill Sans" charset="0"/>
                        <a:ea typeface="ヒラギノ角ゴ ProN W3" charset="-128"/>
                        <a:sym typeface="Gill Sans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000000"/>
                        </a:solidFill>
                        <a:latin typeface="Gill Sans" charset="0"/>
                        <a:ea typeface="ヒラギノ角ゴ ProN W3" charset="-128"/>
                        <a:sym typeface="Gill Sans" charset="0"/>
                      </a:defRPr>
                    </a:lvl9pPr>
                  </a:lstStyle>
                  <a:p>
                    <a:pPr eaLnBrk="1" hangingPunct="1"/>
                    <a:endParaRPr lang="en-US" altLang="en-US" sz="500"/>
                  </a:p>
                </p:txBody>
              </p:sp>
              <p:sp>
                <p:nvSpPr>
                  <p:cNvPr id="5358" name="Rectangle 2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32" y="4080"/>
                    <a:ext cx="96" cy="9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765E2F"/>
                      </a:gs>
                      <a:gs pos="50000">
                        <a:srgbClr val="FFCC66"/>
                      </a:gs>
                      <a:gs pos="100000">
                        <a:srgbClr val="765E2F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3600">
                        <a:solidFill>
                          <a:srgbClr val="000000"/>
                        </a:solidFill>
                        <a:latin typeface="Gill Sans" charset="0"/>
                        <a:ea typeface="ヒラギノ角ゴ ProN W3" charset="-128"/>
                        <a:sym typeface="Gill Sans" charset="0"/>
                      </a:defRPr>
                    </a:lvl1pPr>
                    <a:lvl2pPr marL="742950" indent="-285750" eaLnBrk="0" hangingPunct="0">
                      <a:defRPr sz="3600">
                        <a:solidFill>
                          <a:srgbClr val="000000"/>
                        </a:solidFill>
                        <a:latin typeface="Gill Sans" charset="0"/>
                        <a:ea typeface="ヒラギノ角ゴ ProN W3" charset="-128"/>
                        <a:sym typeface="Gill Sans" charset="0"/>
                      </a:defRPr>
                    </a:lvl2pPr>
                    <a:lvl3pPr marL="1143000" indent="-228600" eaLnBrk="0" hangingPunct="0">
                      <a:defRPr sz="3600">
                        <a:solidFill>
                          <a:srgbClr val="000000"/>
                        </a:solidFill>
                        <a:latin typeface="Gill Sans" charset="0"/>
                        <a:ea typeface="ヒラギノ角ゴ ProN W3" charset="-128"/>
                        <a:sym typeface="Gill Sans" charset="0"/>
                      </a:defRPr>
                    </a:lvl3pPr>
                    <a:lvl4pPr marL="1600200" indent="-228600" eaLnBrk="0" hangingPunct="0">
                      <a:defRPr sz="3600">
                        <a:solidFill>
                          <a:srgbClr val="000000"/>
                        </a:solidFill>
                        <a:latin typeface="Gill Sans" charset="0"/>
                        <a:ea typeface="ヒラギノ角ゴ ProN W3" charset="-128"/>
                        <a:sym typeface="Gill Sans" charset="0"/>
                      </a:defRPr>
                    </a:lvl4pPr>
                    <a:lvl5pPr marL="2057400" indent="-228600" eaLnBrk="0" hangingPunct="0">
                      <a:defRPr sz="3600">
                        <a:solidFill>
                          <a:srgbClr val="000000"/>
                        </a:solidFill>
                        <a:latin typeface="Gill Sans" charset="0"/>
                        <a:ea typeface="ヒラギノ角ゴ ProN W3" charset="-128"/>
                        <a:sym typeface="Gill Sans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000000"/>
                        </a:solidFill>
                        <a:latin typeface="Gill Sans" charset="0"/>
                        <a:ea typeface="ヒラギノ角ゴ ProN W3" charset="-128"/>
                        <a:sym typeface="Gill Sans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000000"/>
                        </a:solidFill>
                        <a:latin typeface="Gill Sans" charset="0"/>
                        <a:ea typeface="ヒラギノ角ゴ ProN W3" charset="-128"/>
                        <a:sym typeface="Gill Sans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000000"/>
                        </a:solidFill>
                        <a:latin typeface="Gill Sans" charset="0"/>
                        <a:ea typeface="ヒラギノ角ゴ ProN W3" charset="-128"/>
                        <a:sym typeface="Gill Sans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000000"/>
                        </a:solidFill>
                        <a:latin typeface="Gill Sans" charset="0"/>
                        <a:ea typeface="ヒラギノ角ゴ ProN W3" charset="-128"/>
                        <a:sym typeface="Gill Sans" charset="0"/>
                      </a:defRPr>
                    </a:lvl9pPr>
                  </a:lstStyle>
                  <a:p>
                    <a:pPr eaLnBrk="1" hangingPunct="1"/>
                    <a:endParaRPr lang="en-US" altLang="en-US" sz="500"/>
                  </a:p>
                </p:txBody>
              </p:sp>
            </p:grpSp>
            <p:sp>
              <p:nvSpPr>
                <p:cNvPr id="5356" name="Line 239"/>
                <p:cNvSpPr>
                  <a:spLocks noChangeAspect="1" noChangeShapeType="1"/>
                </p:cNvSpPr>
                <p:nvPr/>
              </p:nvSpPr>
              <p:spPr bwMode="auto">
                <a:xfrm>
                  <a:off x="2832" y="40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rgbClr val="FFCC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352" name="AutoShape 240"/>
              <p:cNvSpPr>
                <a:spLocks noChangeAspect="1" noChangeArrowheads="1"/>
              </p:cNvSpPr>
              <p:nvPr/>
            </p:nvSpPr>
            <p:spPr bwMode="auto">
              <a:xfrm>
                <a:off x="3744" y="3792"/>
                <a:ext cx="173" cy="173"/>
              </a:xfrm>
              <a:prstGeom prst="octagon">
                <a:avLst>
                  <a:gd name="adj" fmla="val 29287"/>
                </a:avLst>
              </a:prstGeom>
              <a:gradFill rotWithShape="0">
                <a:gsLst>
                  <a:gs pos="0">
                    <a:srgbClr val="760000"/>
                  </a:gs>
                  <a:gs pos="50000">
                    <a:srgbClr val="FF0000"/>
                  </a:gs>
                  <a:gs pos="100000">
                    <a:srgbClr val="760000"/>
                  </a:gs>
                </a:gsLst>
                <a:lin ang="5400000" scaled="1"/>
              </a:gra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en-US" altLang="en-US" sz="500" b="1">
                    <a:solidFill>
                      <a:schemeClr val="bg1"/>
                    </a:solidFill>
                    <a:latin typeface="Times New Roman" pitchFamily="18" charset="0"/>
                  </a:rPr>
                  <a:t>T</a:t>
                </a:r>
              </a:p>
            </p:txBody>
          </p:sp>
          <p:sp>
            <p:nvSpPr>
              <p:cNvPr id="5353" name="AutoShape 241"/>
              <p:cNvSpPr>
                <a:spLocks noChangeAspect="1" noChangeArrowheads="1"/>
              </p:cNvSpPr>
              <p:nvPr/>
            </p:nvSpPr>
            <p:spPr bwMode="auto">
              <a:xfrm>
                <a:off x="4032" y="3792"/>
                <a:ext cx="173" cy="173"/>
              </a:xfrm>
              <a:prstGeom prst="octagon">
                <a:avLst>
                  <a:gd name="adj" fmla="val 29287"/>
                </a:avLst>
              </a:prstGeom>
              <a:gradFill rotWithShape="0">
                <a:gsLst>
                  <a:gs pos="0">
                    <a:srgbClr val="760000"/>
                  </a:gs>
                  <a:gs pos="50000">
                    <a:srgbClr val="FF0000"/>
                  </a:gs>
                  <a:gs pos="100000">
                    <a:srgbClr val="760000"/>
                  </a:gs>
                </a:gsLst>
                <a:lin ang="5400000" scaled="1"/>
              </a:gra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en-US" altLang="en-US" sz="500" b="1">
                    <a:solidFill>
                      <a:schemeClr val="bg1"/>
                    </a:solidFill>
                    <a:latin typeface="Times New Roman" pitchFamily="18" charset="0"/>
                  </a:rPr>
                  <a:t>T’</a:t>
                </a:r>
              </a:p>
            </p:txBody>
          </p:sp>
        </p:grpSp>
        <p:sp>
          <p:nvSpPr>
            <p:cNvPr id="5246" name="AutoShape 242"/>
            <p:cNvSpPr>
              <a:spLocks noChangeAspect="1" noChangeArrowheads="1"/>
            </p:cNvSpPr>
            <p:nvPr/>
          </p:nvSpPr>
          <p:spPr bwMode="auto">
            <a:xfrm flipH="1">
              <a:off x="178" y="2233"/>
              <a:ext cx="69" cy="37"/>
            </a:xfrm>
            <a:prstGeom prst="homePlate">
              <a:avLst>
                <a:gd name="adj" fmla="val 46622"/>
              </a:avLst>
            </a:prstGeom>
            <a:gradFill rotWithShape="0">
              <a:gsLst>
                <a:gs pos="0">
                  <a:srgbClr val="767647"/>
                </a:gs>
                <a:gs pos="50000">
                  <a:srgbClr val="FFFF99"/>
                </a:gs>
                <a:gs pos="100000">
                  <a:srgbClr val="767647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endParaRPr lang="en-US" altLang="en-US" sz="500"/>
            </a:p>
          </p:txBody>
        </p:sp>
        <p:grpSp>
          <p:nvGrpSpPr>
            <p:cNvPr id="5247" name="Group 243"/>
            <p:cNvGrpSpPr>
              <a:grpSpLocks noChangeAspect="1"/>
            </p:cNvGrpSpPr>
            <p:nvPr/>
          </p:nvGrpSpPr>
          <p:grpSpPr bwMode="auto">
            <a:xfrm flipH="1">
              <a:off x="5259" y="2233"/>
              <a:ext cx="69" cy="37"/>
              <a:chOff x="2736" y="4080"/>
              <a:chExt cx="192" cy="96"/>
            </a:xfrm>
          </p:grpSpPr>
          <p:sp>
            <p:nvSpPr>
              <p:cNvPr id="5349" name="AutoShape 244"/>
              <p:cNvSpPr>
                <a:spLocks noChangeAspect="1" noChangeArrowheads="1"/>
              </p:cNvSpPr>
              <p:nvPr/>
            </p:nvSpPr>
            <p:spPr bwMode="auto">
              <a:xfrm>
                <a:off x="2736" y="4080"/>
                <a:ext cx="192" cy="96"/>
              </a:xfrm>
              <a:prstGeom prst="chevron">
                <a:avLst>
                  <a:gd name="adj" fmla="val 50000"/>
                </a:avLst>
              </a:prstGeom>
              <a:gradFill rotWithShape="0">
                <a:gsLst>
                  <a:gs pos="0">
                    <a:srgbClr val="765E2F"/>
                  </a:gs>
                  <a:gs pos="50000">
                    <a:srgbClr val="FFCC66"/>
                  </a:gs>
                  <a:gs pos="100000">
                    <a:srgbClr val="765E2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500"/>
              </a:p>
            </p:txBody>
          </p:sp>
          <p:sp>
            <p:nvSpPr>
              <p:cNvPr id="5350" name="Rectangle 245"/>
              <p:cNvSpPr>
                <a:spLocks noChangeAspect="1" noChangeArrowheads="1"/>
              </p:cNvSpPr>
              <p:nvPr/>
            </p:nvSpPr>
            <p:spPr bwMode="auto">
              <a:xfrm>
                <a:off x="2832" y="4080"/>
                <a:ext cx="96" cy="96"/>
              </a:xfrm>
              <a:prstGeom prst="rect">
                <a:avLst/>
              </a:prstGeom>
              <a:gradFill rotWithShape="0">
                <a:gsLst>
                  <a:gs pos="0">
                    <a:srgbClr val="765E2F"/>
                  </a:gs>
                  <a:gs pos="50000">
                    <a:srgbClr val="FFCC66"/>
                  </a:gs>
                  <a:gs pos="100000">
                    <a:srgbClr val="765E2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500"/>
              </a:p>
            </p:txBody>
          </p:sp>
        </p:grpSp>
        <p:sp>
          <p:nvSpPr>
            <p:cNvPr id="5248" name="AutoShape 246"/>
            <p:cNvSpPr>
              <a:spLocks noChangeAspect="1" noChangeArrowheads="1"/>
            </p:cNvSpPr>
            <p:nvPr/>
          </p:nvSpPr>
          <p:spPr bwMode="auto">
            <a:xfrm rot="10788474" flipV="1">
              <a:off x="1910" y="3239"/>
              <a:ext cx="69" cy="37"/>
            </a:xfrm>
            <a:prstGeom prst="homePlate">
              <a:avLst>
                <a:gd name="adj" fmla="val 46622"/>
              </a:avLst>
            </a:prstGeom>
            <a:gradFill rotWithShape="0">
              <a:gsLst>
                <a:gs pos="0">
                  <a:srgbClr val="767647"/>
                </a:gs>
                <a:gs pos="50000">
                  <a:srgbClr val="FFFF99"/>
                </a:gs>
                <a:gs pos="100000">
                  <a:srgbClr val="767647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endParaRPr lang="en-US" altLang="en-US" sz="500"/>
            </a:p>
          </p:txBody>
        </p:sp>
        <p:grpSp>
          <p:nvGrpSpPr>
            <p:cNvPr id="5249" name="Group 247"/>
            <p:cNvGrpSpPr>
              <a:grpSpLocks/>
            </p:cNvGrpSpPr>
            <p:nvPr/>
          </p:nvGrpSpPr>
          <p:grpSpPr bwMode="auto">
            <a:xfrm rot="-10798906">
              <a:off x="3647" y="3231"/>
              <a:ext cx="69" cy="37"/>
              <a:chOff x="1540" y="3168"/>
              <a:chExt cx="69" cy="37"/>
            </a:xfrm>
          </p:grpSpPr>
          <p:grpSp>
            <p:nvGrpSpPr>
              <p:cNvPr id="5345" name="Group 248"/>
              <p:cNvGrpSpPr>
                <a:grpSpLocks noChangeAspect="1"/>
              </p:cNvGrpSpPr>
              <p:nvPr/>
            </p:nvGrpSpPr>
            <p:grpSpPr bwMode="auto">
              <a:xfrm flipV="1">
                <a:off x="1540" y="3168"/>
                <a:ext cx="69" cy="37"/>
                <a:chOff x="2736" y="4080"/>
                <a:chExt cx="192" cy="96"/>
              </a:xfrm>
            </p:grpSpPr>
            <p:sp>
              <p:nvSpPr>
                <p:cNvPr id="5347" name="AutoShape 249"/>
                <p:cNvSpPr>
                  <a:spLocks noChangeAspect="1" noChangeArrowheads="1"/>
                </p:cNvSpPr>
                <p:nvPr/>
              </p:nvSpPr>
              <p:spPr bwMode="auto">
                <a:xfrm>
                  <a:off x="2736" y="4080"/>
                  <a:ext cx="192" cy="96"/>
                </a:xfrm>
                <a:prstGeom prst="chevron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765E2F"/>
                    </a:gs>
                    <a:gs pos="50000">
                      <a:srgbClr val="FFCC66"/>
                    </a:gs>
                    <a:gs pos="100000">
                      <a:srgbClr val="765E2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1pPr>
                  <a:lvl2pPr marL="742950" indent="-28575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2pPr>
                  <a:lvl3pPr marL="1143000" indent="-22860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3pPr>
                  <a:lvl4pPr marL="1600200" indent="-22860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4pPr>
                  <a:lvl5pPr marL="2057400" indent="-22860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9pPr>
                </a:lstStyle>
                <a:p>
                  <a:pPr eaLnBrk="1" hangingPunct="1"/>
                  <a:endParaRPr lang="en-US" altLang="en-US" sz="500"/>
                </a:p>
              </p:txBody>
            </p:sp>
            <p:sp>
              <p:nvSpPr>
                <p:cNvPr id="5348" name="Rectangle 250"/>
                <p:cNvSpPr>
                  <a:spLocks noChangeAspect="1" noChangeArrowheads="1"/>
                </p:cNvSpPr>
                <p:nvPr/>
              </p:nvSpPr>
              <p:spPr bwMode="auto">
                <a:xfrm>
                  <a:off x="2832" y="4080"/>
                  <a:ext cx="96" cy="96"/>
                </a:xfrm>
                <a:prstGeom prst="rect">
                  <a:avLst/>
                </a:prstGeom>
                <a:gradFill rotWithShape="0">
                  <a:gsLst>
                    <a:gs pos="0">
                      <a:srgbClr val="765E2F"/>
                    </a:gs>
                    <a:gs pos="50000">
                      <a:srgbClr val="FFCC66"/>
                    </a:gs>
                    <a:gs pos="100000">
                      <a:srgbClr val="765E2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1pPr>
                  <a:lvl2pPr marL="742950" indent="-28575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2pPr>
                  <a:lvl3pPr marL="1143000" indent="-22860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3pPr>
                  <a:lvl4pPr marL="1600200" indent="-22860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4pPr>
                  <a:lvl5pPr marL="2057400" indent="-22860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9pPr>
                </a:lstStyle>
                <a:p>
                  <a:pPr eaLnBrk="1" hangingPunct="1"/>
                  <a:endParaRPr lang="en-US" altLang="en-US" sz="500"/>
                </a:p>
              </p:txBody>
            </p:sp>
          </p:grpSp>
          <p:sp>
            <p:nvSpPr>
              <p:cNvPr id="5346" name="Line 251"/>
              <p:cNvSpPr>
                <a:spLocks noChangeAspect="1" noChangeShapeType="1"/>
              </p:cNvSpPr>
              <p:nvPr/>
            </p:nvSpPr>
            <p:spPr bwMode="auto">
              <a:xfrm flipV="1">
                <a:off x="1574" y="3168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50" name="Rectangle 252"/>
            <p:cNvSpPr>
              <a:spLocks noChangeArrowheads="1"/>
            </p:cNvSpPr>
            <p:nvPr/>
          </p:nvSpPr>
          <p:spPr bwMode="auto">
            <a:xfrm>
              <a:off x="1979" y="3183"/>
              <a:ext cx="1664" cy="144"/>
            </a:xfrm>
            <a:prstGeom prst="rect">
              <a:avLst/>
            </a:prstGeom>
            <a:gradFill rotWithShape="0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endParaRPr lang="en-US" altLang="en-US" sz="500">
                <a:latin typeface="Times New Roman" pitchFamily="18" charset="0"/>
              </a:endParaRPr>
            </a:p>
          </p:txBody>
        </p:sp>
        <p:sp>
          <p:nvSpPr>
            <p:cNvPr id="5251" name="Line 253"/>
            <p:cNvSpPr>
              <a:spLocks noChangeShapeType="1"/>
            </p:cNvSpPr>
            <p:nvPr/>
          </p:nvSpPr>
          <p:spPr bwMode="auto">
            <a:xfrm>
              <a:off x="2351" y="3183"/>
              <a:ext cx="0" cy="14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52" name="Line 254"/>
            <p:cNvSpPr>
              <a:spLocks noChangeShapeType="1"/>
            </p:cNvSpPr>
            <p:nvPr/>
          </p:nvSpPr>
          <p:spPr bwMode="auto">
            <a:xfrm>
              <a:off x="3215" y="3183"/>
              <a:ext cx="0" cy="14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53" name="Text Box 255"/>
            <p:cNvSpPr txBox="1">
              <a:spLocks noChangeArrowheads="1"/>
            </p:cNvSpPr>
            <p:nvPr/>
          </p:nvSpPr>
          <p:spPr bwMode="auto">
            <a:xfrm>
              <a:off x="1958" y="3135"/>
              <a:ext cx="313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500" b="1">
                  <a:solidFill>
                    <a:schemeClr val="bg1"/>
                  </a:solidFill>
                  <a:latin typeface="Times New Roman" pitchFamily="18" charset="0"/>
                </a:rPr>
                <a:t>ori</a:t>
              </a:r>
            </a:p>
          </p:txBody>
        </p:sp>
        <p:sp>
          <p:nvSpPr>
            <p:cNvPr id="5254" name="Text Box 256"/>
            <p:cNvSpPr txBox="1">
              <a:spLocks noChangeArrowheads="1"/>
            </p:cNvSpPr>
            <p:nvPr/>
          </p:nvSpPr>
          <p:spPr bwMode="auto">
            <a:xfrm>
              <a:off x="3158" y="3135"/>
              <a:ext cx="318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500" b="1">
                  <a:solidFill>
                    <a:schemeClr val="bg1"/>
                  </a:solidFill>
                  <a:latin typeface="Times New Roman" pitchFamily="18" charset="0"/>
                </a:rPr>
                <a:t>res</a:t>
              </a:r>
            </a:p>
          </p:txBody>
        </p:sp>
        <p:sp>
          <p:nvSpPr>
            <p:cNvPr id="5255" name="Text Box 257"/>
            <p:cNvSpPr txBox="1">
              <a:spLocks noChangeArrowheads="1"/>
            </p:cNvSpPr>
            <p:nvPr/>
          </p:nvSpPr>
          <p:spPr bwMode="auto">
            <a:xfrm>
              <a:off x="1985" y="3170"/>
              <a:ext cx="826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500" b="1">
                  <a:solidFill>
                    <a:schemeClr val="bg1"/>
                  </a:solidFill>
                  <a:latin typeface="Times New Roman" pitchFamily="18" charset="0"/>
                </a:rPr>
                <a:t>backbone  plasmid</a:t>
              </a:r>
            </a:p>
          </p:txBody>
        </p:sp>
        <p:sp>
          <p:nvSpPr>
            <p:cNvPr id="5256" name="AutoShape 258"/>
            <p:cNvSpPr>
              <a:spLocks noChangeAspect="1" noChangeArrowheads="1"/>
            </p:cNvSpPr>
            <p:nvPr/>
          </p:nvSpPr>
          <p:spPr bwMode="auto">
            <a:xfrm flipH="1">
              <a:off x="1431" y="3241"/>
              <a:ext cx="69" cy="37"/>
            </a:xfrm>
            <a:prstGeom prst="homePlate">
              <a:avLst>
                <a:gd name="adj" fmla="val 46622"/>
              </a:avLst>
            </a:prstGeom>
            <a:gradFill rotWithShape="0">
              <a:gsLst>
                <a:gs pos="0">
                  <a:srgbClr val="767647"/>
                </a:gs>
                <a:gs pos="50000">
                  <a:srgbClr val="FFFF99"/>
                </a:gs>
                <a:gs pos="100000">
                  <a:srgbClr val="767647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endParaRPr lang="en-US" altLang="en-US" sz="500"/>
            </a:p>
          </p:txBody>
        </p:sp>
        <p:grpSp>
          <p:nvGrpSpPr>
            <p:cNvPr id="5257" name="Group 259"/>
            <p:cNvGrpSpPr>
              <a:grpSpLocks noChangeAspect="1"/>
            </p:cNvGrpSpPr>
            <p:nvPr/>
          </p:nvGrpSpPr>
          <p:grpSpPr bwMode="auto">
            <a:xfrm flipH="1">
              <a:off x="1379" y="3241"/>
              <a:ext cx="69" cy="37"/>
              <a:chOff x="2736" y="4080"/>
              <a:chExt cx="192" cy="96"/>
            </a:xfrm>
          </p:grpSpPr>
          <p:sp>
            <p:nvSpPr>
              <p:cNvPr id="5343" name="AutoShape 260"/>
              <p:cNvSpPr>
                <a:spLocks noChangeAspect="1" noChangeArrowheads="1"/>
              </p:cNvSpPr>
              <p:nvPr/>
            </p:nvSpPr>
            <p:spPr bwMode="auto">
              <a:xfrm>
                <a:off x="2736" y="4080"/>
                <a:ext cx="192" cy="96"/>
              </a:xfrm>
              <a:prstGeom prst="chevron">
                <a:avLst>
                  <a:gd name="adj" fmla="val 50000"/>
                </a:avLst>
              </a:prstGeom>
              <a:gradFill rotWithShape="0">
                <a:gsLst>
                  <a:gs pos="0">
                    <a:srgbClr val="765E2F"/>
                  </a:gs>
                  <a:gs pos="50000">
                    <a:srgbClr val="FFCC66"/>
                  </a:gs>
                  <a:gs pos="100000">
                    <a:srgbClr val="765E2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500"/>
              </a:p>
            </p:txBody>
          </p:sp>
          <p:sp>
            <p:nvSpPr>
              <p:cNvPr id="5344" name="Rectangle 261"/>
              <p:cNvSpPr>
                <a:spLocks noChangeAspect="1" noChangeArrowheads="1"/>
              </p:cNvSpPr>
              <p:nvPr/>
            </p:nvSpPr>
            <p:spPr bwMode="auto">
              <a:xfrm>
                <a:off x="2832" y="4080"/>
                <a:ext cx="96" cy="96"/>
              </a:xfrm>
              <a:prstGeom prst="rect">
                <a:avLst/>
              </a:prstGeom>
              <a:gradFill rotWithShape="0">
                <a:gsLst>
                  <a:gs pos="0">
                    <a:srgbClr val="765E2F"/>
                  </a:gs>
                  <a:gs pos="50000">
                    <a:srgbClr val="FFCC66"/>
                  </a:gs>
                  <a:gs pos="100000">
                    <a:srgbClr val="765E2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500"/>
              </a:p>
            </p:txBody>
          </p:sp>
        </p:grpSp>
        <p:sp>
          <p:nvSpPr>
            <p:cNvPr id="5258" name="Line 262"/>
            <p:cNvSpPr>
              <a:spLocks noChangeAspect="1" noChangeShapeType="1"/>
            </p:cNvSpPr>
            <p:nvPr/>
          </p:nvSpPr>
          <p:spPr bwMode="auto">
            <a:xfrm flipH="1">
              <a:off x="1414" y="3241"/>
              <a:ext cx="0" cy="37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Rectangle 263"/>
            <p:cNvSpPr>
              <a:spLocks noChangeArrowheads="1"/>
            </p:cNvSpPr>
            <p:nvPr/>
          </p:nvSpPr>
          <p:spPr bwMode="auto">
            <a:xfrm>
              <a:off x="764" y="3197"/>
              <a:ext cx="431" cy="125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5000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500">
                <a:latin typeface="Arial" charset="0"/>
              </a:endParaRPr>
            </a:p>
          </p:txBody>
        </p:sp>
        <p:sp>
          <p:nvSpPr>
            <p:cNvPr id="142" name="AutoShape 264"/>
            <p:cNvSpPr>
              <a:spLocks noChangeArrowheads="1"/>
            </p:cNvSpPr>
            <p:nvPr/>
          </p:nvSpPr>
          <p:spPr bwMode="auto">
            <a:xfrm rot="5400000" flipH="1">
              <a:off x="1166" y="3162"/>
              <a:ext cx="248" cy="191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500">
                <a:latin typeface="Arial" charset="0"/>
              </a:endParaRPr>
            </a:p>
          </p:txBody>
        </p:sp>
        <p:sp>
          <p:nvSpPr>
            <p:cNvPr id="5261" name="Line 265"/>
            <p:cNvSpPr>
              <a:spLocks noChangeShapeType="1"/>
            </p:cNvSpPr>
            <p:nvPr/>
          </p:nvSpPr>
          <p:spPr bwMode="auto">
            <a:xfrm>
              <a:off x="1195" y="3197"/>
              <a:ext cx="0" cy="12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62" name="Text Box 266"/>
            <p:cNvSpPr txBox="1">
              <a:spLocks noChangeArrowheads="1"/>
            </p:cNvSpPr>
            <p:nvPr/>
          </p:nvSpPr>
          <p:spPr bwMode="auto">
            <a:xfrm>
              <a:off x="763" y="3135"/>
              <a:ext cx="320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500" b="1">
                  <a:solidFill>
                    <a:srgbClr val="FF0000"/>
                  </a:solidFill>
                  <a:latin typeface="Times New Roman" pitchFamily="18" charset="0"/>
                </a:rPr>
                <a:t>cfp</a:t>
              </a:r>
            </a:p>
          </p:txBody>
        </p:sp>
        <p:sp>
          <p:nvSpPr>
            <p:cNvPr id="5263" name="Line 267"/>
            <p:cNvSpPr>
              <a:spLocks noChangeShapeType="1"/>
            </p:cNvSpPr>
            <p:nvPr/>
          </p:nvSpPr>
          <p:spPr bwMode="auto">
            <a:xfrm>
              <a:off x="507" y="3049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264" name="Group 268"/>
            <p:cNvGrpSpPr>
              <a:grpSpLocks/>
            </p:cNvGrpSpPr>
            <p:nvPr/>
          </p:nvGrpSpPr>
          <p:grpSpPr bwMode="auto">
            <a:xfrm>
              <a:off x="258" y="3001"/>
              <a:ext cx="173" cy="283"/>
              <a:chOff x="1008" y="731"/>
              <a:chExt cx="173" cy="283"/>
            </a:xfrm>
          </p:grpSpPr>
          <p:sp>
            <p:nvSpPr>
              <p:cNvPr id="5341" name="AutoShape 269"/>
              <p:cNvSpPr>
                <a:spLocks noChangeAspect="1" noChangeArrowheads="1"/>
              </p:cNvSpPr>
              <p:nvPr/>
            </p:nvSpPr>
            <p:spPr bwMode="auto">
              <a:xfrm>
                <a:off x="1008" y="731"/>
                <a:ext cx="173" cy="114"/>
              </a:xfrm>
              <a:prstGeom prst="rightArrow">
                <a:avLst>
                  <a:gd name="adj1" fmla="val 50000"/>
                  <a:gd name="adj2" fmla="val 37939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500"/>
              </a:p>
            </p:txBody>
          </p:sp>
          <p:sp>
            <p:nvSpPr>
              <p:cNvPr id="5342" name="Rectangle 270"/>
              <p:cNvSpPr>
                <a:spLocks noChangeAspect="1" noChangeArrowheads="1"/>
              </p:cNvSpPr>
              <p:nvPr/>
            </p:nvSpPr>
            <p:spPr bwMode="auto">
              <a:xfrm>
                <a:off x="1008" y="768"/>
                <a:ext cx="58" cy="246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500"/>
              </a:p>
            </p:txBody>
          </p:sp>
        </p:grpSp>
        <p:sp>
          <p:nvSpPr>
            <p:cNvPr id="5265" name="Text Box 271"/>
            <p:cNvSpPr txBox="1">
              <a:spLocks noChangeArrowheads="1"/>
            </p:cNvSpPr>
            <p:nvPr/>
          </p:nvSpPr>
          <p:spPr bwMode="auto">
            <a:xfrm>
              <a:off x="99" y="3122"/>
              <a:ext cx="265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500" b="1">
                  <a:solidFill>
                    <a:schemeClr val="tx1"/>
                  </a:solidFill>
                  <a:latin typeface="Times New Roman" pitchFamily="18" charset="0"/>
                </a:rPr>
                <a:t>P</a:t>
              </a:r>
            </a:p>
          </p:txBody>
        </p:sp>
        <p:sp>
          <p:nvSpPr>
            <p:cNvPr id="5266" name="Oval 272"/>
            <p:cNvSpPr>
              <a:spLocks noChangeArrowheads="1"/>
            </p:cNvSpPr>
            <p:nvPr/>
          </p:nvSpPr>
          <p:spPr bwMode="auto">
            <a:xfrm>
              <a:off x="468" y="3135"/>
              <a:ext cx="144" cy="192"/>
            </a:xfrm>
            <a:prstGeom prst="ellipse">
              <a:avLst/>
            </a:prstGeom>
            <a:gradFill rotWithShape="0">
              <a:gsLst>
                <a:gs pos="0">
                  <a:srgbClr val="CCFFCC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endParaRPr lang="en-US" altLang="en-US" sz="500">
                <a:latin typeface="Times New Roman" pitchFamily="18" charset="0"/>
              </a:endParaRPr>
            </a:p>
          </p:txBody>
        </p:sp>
        <p:sp>
          <p:nvSpPr>
            <p:cNvPr id="5267" name="Oval 273"/>
            <p:cNvSpPr>
              <a:spLocks noChangeArrowheads="1"/>
            </p:cNvSpPr>
            <p:nvPr/>
          </p:nvSpPr>
          <p:spPr bwMode="auto">
            <a:xfrm>
              <a:off x="445" y="3191"/>
              <a:ext cx="192" cy="144"/>
            </a:xfrm>
            <a:prstGeom prst="ellipse">
              <a:avLst/>
            </a:prstGeom>
            <a:gradFill rotWithShape="0">
              <a:gsLst>
                <a:gs pos="0">
                  <a:srgbClr val="CCFFCC"/>
                </a:gs>
                <a:gs pos="100000">
                  <a:srgbClr val="3399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endParaRPr lang="en-US" altLang="en-US" sz="500">
                <a:latin typeface="Times New Roman" pitchFamily="18" charset="0"/>
              </a:endParaRPr>
            </a:p>
          </p:txBody>
        </p:sp>
        <p:sp>
          <p:nvSpPr>
            <p:cNvPr id="5268" name="Text Box 274"/>
            <p:cNvSpPr txBox="1">
              <a:spLocks noChangeArrowheads="1"/>
            </p:cNvSpPr>
            <p:nvPr/>
          </p:nvSpPr>
          <p:spPr bwMode="auto">
            <a:xfrm>
              <a:off x="417" y="3191"/>
              <a:ext cx="271" cy="9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500" b="1">
                  <a:solidFill>
                    <a:schemeClr val="tx1"/>
                  </a:solidFill>
                  <a:latin typeface="Times New Roman" pitchFamily="18" charset="0"/>
                </a:rPr>
                <a:t>RBS</a:t>
              </a:r>
            </a:p>
          </p:txBody>
        </p:sp>
        <p:sp>
          <p:nvSpPr>
            <p:cNvPr id="5269" name="AutoShape 275"/>
            <p:cNvSpPr>
              <a:spLocks noChangeAspect="1" noChangeArrowheads="1"/>
            </p:cNvSpPr>
            <p:nvPr/>
          </p:nvSpPr>
          <p:spPr bwMode="auto">
            <a:xfrm flipH="1">
              <a:off x="372" y="3241"/>
              <a:ext cx="69" cy="37"/>
            </a:xfrm>
            <a:prstGeom prst="homePlate">
              <a:avLst>
                <a:gd name="adj" fmla="val 46622"/>
              </a:avLst>
            </a:prstGeom>
            <a:gradFill rotWithShape="0">
              <a:gsLst>
                <a:gs pos="0">
                  <a:srgbClr val="767647"/>
                </a:gs>
                <a:gs pos="50000">
                  <a:srgbClr val="FFFF99"/>
                </a:gs>
                <a:gs pos="100000">
                  <a:srgbClr val="767647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endParaRPr lang="en-US" altLang="en-US" sz="500"/>
            </a:p>
          </p:txBody>
        </p:sp>
        <p:grpSp>
          <p:nvGrpSpPr>
            <p:cNvPr id="5270" name="Group 276"/>
            <p:cNvGrpSpPr>
              <a:grpSpLocks noChangeAspect="1"/>
            </p:cNvGrpSpPr>
            <p:nvPr/>
          </p:nvGrpSpPr>
          <p:grpSpPr bwMode="auto">
            <a:xfrm flipH="1">
              <a:off x="320" y="3241"/>
              <a:ext cx="69" cy="37"/>
              <a:chOff x="2736" y="4080"/>
              <a:chExt cx="192" cy="96"/>
            </a:xfrm>
          </p:grpSpPr>
          <p:sp>
            <p:nvSpPr>
              <p:cNvPr id="5339" name="AutoShape 277"/>
              <p:cNvSpPr>
                <a:spLocks noChangeAspect="1" noChangeArrowheads="1"/>
              </p:cNvSpPr>
              <p:nvPr/>
            </p:nvSpPr>
            <p:spPr bwMode="auto">
              <a:xfrm>
                <a:off x="2736" y="4080"/>
                <a:ext cx="192" cy="96"/>
              </a:xfrm>
              <a:prstGeom prst="chevron">
                <a:avLst>
                  <a:gd name="adj" fmla="val 50000"/>
                </a:avLst>
              </a:prstGeom>
              <a:gradFill rotWithShape="0">
                <a:gsLst>
                  <a:gs pos="0">
                    <a:srgbClr val="765E2F"/>
                  </a:gs>
                  <a:gs pos="50000">
                    <a:srgbClr val="FFCC66"/>
                  </a:gs>
                  <a:gs pos="100000">
                    <a:srgbClr val="765E2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500"/>
              </a:p>
            </p:txBody>
          </p:sp>
          <p:sp>
            <p:nvSpPr>
              <p:cNvPr id="5340" name="Rectangle 278"/>
              <p:cNvSpPr>
                <a:spLocks noChangeAspect="1" noChangeArrowheads="1"/>
              </p:cNvSpPr>
              <p:nvPr/>
            </p:nvSpPr>
            <p:spPr bwMode="auto">
              <a:xfrm>
                <a:off x="2832" y="4080"/>
                <a:ext cx="96" cy="96"/>
              </a:xfrm>
              <a:prstGeom prst="rect">
                <a:avLst/>
              </a:prstGeom>
              <a:gradFill rotWithShape="0">
                <a:gsLst>
                  <a:gs pos="0">
                    <a:srgbClr val="765E2F"/>
                  </a:gs>
                  <a:gs pos="50000">
                    <a:srgbClr val="FFCC66"/>
                  </a:gs>
                  <a:gs pos="100000">
                    <a:srgbClr val="765E2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500"/>
              </a:p>
            </p:txBody>
          </p:sp>
        </p:grpSp>
        <p:sp>
          <p:nvSpPr>
            <p:cNvPr id="5271" name="Line 279"/>
            <p:cNvSpPr>
              <a:spLocks noChangeAspect="1" noChangeShapeType="1"/>
            </p:cNvSpPr>
            <p:nvPr/>
          </p:nvSpPr>
          <p:spPr bwMode="auto">
            <a:xfrm flipH="1">
              <a:off x="355" y="3241"/>
              <a:ext cx="0" cy="37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72" name="AutoShape 280"/>
            <p:cNvSpPr>
              <a:spLocks noChangeAspect="1" noChangeArrowheads="1"/>
            </p:cNvSpPr>
            <p:nvPr/>
          </p:nvSpPr>
          <p:spPr bwMode="auto">
            <a:xfrm flipH="1">
              <a:off x="694" y="3241"/>
              <a:ext cx="69" cy="37"/>
            </a:xfrm>
            <a:prstGeom prst="homePlate">
              <a:avLst>
                <a:gd name="adj" fmla="val 46622"/>
              </a:avLst>
            </a:prstGeom>
            <a:gradFill rotWithShape="0">
              <a:gsLst>
                <a:gs pos="0">
                  <a:srgbClr val="767647"/>
                </a:gs>
                <a:gs pos="50000">
                  <a:srgbClr val="FFFF99"/>
                </a:gs>
                <a:gs pos="100000">
                  <a:srgbClr val="767647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endParaRPr lang="en-US" altLang="en-US" sz="500"/>
            </a:p>
          </p:txBody>
        </p:sp>
        <p:grpSp>
          <p:nvGrpSpPr>
            <p:cNvPr id="5273" name="Group 281"/>
            <p:cNvGrpSpPr>
              <a:grpSpLocks noChangeAspect="1"/>
            </p:cNvGrpSpPr>
            <p:nvPr/>
          </p:nvGrpSpPr>
          <p:grpSpPr bwMode="auto">
            <a:xfrm flipH="1">
              <a:off x="642" y="3241"/>
              <a:ext cx="69" cy="37"/>
              <a:chOff x="2736" y="4080"/>
              <a:chExt cx="192" cy="96"/>
            </a:xfrm>
          </p:grpSpPr>
          <p:sp>
            <p:nvSpPr>
              <p:cNvPr id="5337" name="AutoShape 282"/>
              <p:cNvSpPr>
                <a:spLocks noChangeAspect="1" noChangeArrowheads="1"/>
              </p:cNvSpPr>
              <p:nvPr/>
            </p:nvSpPr>
            <p:spPr bwMode="auto">
              <a:xfrm>
                <a:off x="2736" y="4080"/>
                <a:ext cx="192" cy="96"/>
              </a:xfrm>
              <a:prstGeom prst="chevron">
                <a:avLst>
                  <a:gd name="adj" fmla="val 50000"/>
                </a:avLst>
              </a:prstGeom>
              <a:gradFill rotWithShape="0">
                <a:gsLst>
                  <a:gs pos="0">
                    <a:srgbClr val="765E2F"/>
                  </a:gs>
                  <a:gs pos="50000">
                    <a:srgbClr val="FFCC66"/>
                  </a:gs>
                  <a:gs pos="100000">
                    <a:srgbClr val="765E2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500"/>
              </a:p>
            </p:txBody>
          </p:sp>
          <p:sp>
            <p:nvSpPr>
              <p:cNvPr id="5338" name="Rectangle 283"/>
              <p:cNvSpPr>
                <a:spLocks noChangeAspect="1" noChangeArrowheads="1"/>
              </p:cNvSpPr>
              <p:nvPr/>
            </p:nvSpPr>
            <p:spPr bwMode="auto">
              <a:xfrm>
                <a:off x="2832" y="4080"/>
                <a:ext cx="96" cy="96"/>
              </a:xfrm>
              <a:prstGeom prst="rect">
                <a:avLst/>
              </a:prstGeom>
              <a:gradFill rotWithShape="0">
                <a:gsLst>
                  <a:gs pos="0">
                    <a:srgbClr val="765E2F"/>
                  </a:gs>
                  <a:gs pos="50000">
                    <a:srgbClr val="FFCC66"/>
                  </a:gs>
                  <a:gs pos="100000">
                    <a:srgbClr val="765E2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500"/>
              </a:p>
            </p:txBody>
          </p:sp>
        </p:grpSp>
        <p:sp>
          <p:nvSpPr>
            <p:cNvPr id="5274" name="Line 284"/>
            <p:cNvSpPr>
              <a:spLocks noChangeAspect="1" noChangeShapeType="1"/>
            </p:cNvSpPr>
            <p:nvPr/>
          </p:nvSpPr>
          <p:spPr bwMode="auto">
            <a:xfrm flipH="1">
              <a:off x="677" y="3241"/>
              <a:ext cx="0" cy="37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275" name="Group 285"/>
            <p:cNvGrpSpPr>
              <a:grpSpLocks noChangeAspect="1"/>
            </p:cNvGrpSpPr>
            <p:nvPr/>
          </p:nvGrpSpPr>
          <p:grpSpPr bwMode="auto">
            <a:xfrm flipH="1">
              <a:off x="1629" y="3241"/>
              <a:ext cx="91" cy="28"/>
              <a:chOff x="2592" y="4080"/>
              <a:chExt cx="336" cy="96"/>
            </a:xfrm>
          </p:grpSpPr>
          <p:sp>
            <p:nvSpPr>
              <p:cNvPr id="5332" name="AutoShape 286"/>
              <p:cNvSpPr>
                <a:spLocks noChangeAspect="1" noChangeArrowheads="1"/>
              </p:cNvSpPr>
              <p:nvPr/>
            </p:nvSpPr>
            <p:spPr bwMode="auto">
              <a:xfrm>
                <a:off x="2592" y="4080"/>
                <a:ext cx="192" cy="96"/>
              </a:xfrm>
              <a:prstGeom prst="homePlate">
                <a:avLst>
                  <a:gd name="adj" fmla="val 50000"/>
                </a:avLst>
              </a:prstGeom>
              <a:gradFill rotWithShape="0">
                <a:gsLst>
                  <a:gs pos="0">
                    <a:srgbClr val="767647"/>
                  </a:gs>
                  <a:gs pos="50000">
                    <a:srgbClr val="FFFF99"/>
                  </a:gs>
                  <a:gs pos="100000">
                    <a:srgbClr val="767647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500"/>
              </a:p>
            </p:txBody>
          </p:sp>
          <p:grpSp>
            <p:nvGrpSpPr>
              <p:cNvPr id="5333" name="Group 287"/>
              <p:cNvGrpSpPr>
                <a:grpSpLocks noChangeAspect="1"/>
              </p:cNvGrpSpPr>
              <p:nvPr/>
            </p:nvGrpSpPr>
            <p:grpSpPr bwMode="auto">
              <a:xfrm>
                <a:off x="2736" y="4080"/>
                <a:ext cx="192" cy="96"/>
                <a:chOff x="2736" y="4080"/>
                <a:chExt cx="192" cy="96"/>
              </a:xfrm>
            </p:grpSpPr>
            <p:sp>
              <p:nvSpPr>
                <p:cNvPr id="5335" name="AutoShape 288"/>
                <p:cNvSpPr>
                  <a:spLocks noChangeAspect="1" noChangeArrowheads="1"/>
                </p:cNvSpPr>
                <p:nvPr/>
              </p:nvSpPr>
              <p:spPr bwMode="auto">
                <a:xfrm>
                  <a:off x="2736" y="4080"/>
                  <a:ext cx="192" cy="96"/>
                </a:xfrm>
                <a:prstGeom prst="chevron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765E2F"/>
                    </a:gs>
                    <a:gs pos="50000">
                      <a:srgbClr val="FFCC66"/>
                    </a:gs>
                    <a:gs pos="100000">
                      <a:srgbClr val="765E2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1pPr>
                  <a:lvl2pPr marL="742950" indent="-28575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2pPr>
                  <a:lvl3pPr marL="1143000" indent="-22860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3pPr>
                  <a:lvl4pPr marL="1600200" indent="-22860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4pPr>
                  <a:lvl5pPr marL="2057400" indent="-22860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9pPr>
                </a:lstStyle>
                <a:p>
                  <a:pPr eaLnBrk="1" hangingPunct="1"/>
                  <a:endParaRPr lang="en-US" altLang="en-US" sz="500"/>
                </a:p>
              </p:txBody>
            </p:sp>
            <p:sp>
              <p:nvSpPr>
                <p:cNvPr id="5336" name="Rectangle 289"/>
                <p:cNvSpPr>
                  <a:spLocks noChangeAspect="1" noChangeArrowheads="1"/>
                </p:cNvSpPr>
                <p:nvPr/>
              </p:nvSpPr>
              <p:spPr bwMode="auto">
                <a:xfrm>
                  <a:off x="2832" y="4080"/>
                  <a:ext cx="96" cy="96"/>
                </a:xfrm>
                <a:prstGeom prst="rect">
                  <a:avLst/>
                </a:prstGeom>
                <a:gradFill rotWithShape="0">
                  <a:gsLst>
                    <a:gs pos="0">
                      <a:srgbClr val="765E2F"/>
                    </a:gs>
                    <a:gs pos="50000">
                      <a:srgbClr val="FFCC66"/>
                    </a:gs>
                    <a:gs pos="100000">
                      <a:srgbClr val="765E2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1pPr>
                  <a:lvl2pPr marL="742950" indent="-28575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2pPr>
                  <a:lvl3pPr marL="1143000" indent="-22860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3pPr>
                  <a:lvl4pPr marL="1600200" indent="-22860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4pPr>
                  <a:lvl5pPr marL="2057400" indent="-228600" eaLnBrk="0" hangingPunct="0"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Gill Sans" charset="0"/>
                      <a:ea typeface="ヒラギノ角ゴ ProN W3" charset="-128"/>
                      <a:sym typeface="Gill Sans" charset="0"/>
                    </a:defRPr>
                  </a:lvl9pPr>
                </a:lstStyle>
                <a:p>
                  <a:pPr eaLnBrk="1" hangingPunct="1"/>
                  <a:endParaRPr lang="en-US" altLang="en-US" sz="500"/>
                </a:p>
              </p:txBody>
            </p:sp>
          </p:grpSp>
          <p:sp>
            <p:nvSpPr>
              <p:cNvPr id="5334" name="Line 290"/>
              <p:cNvSpPr>
                <a:spLocks noChangeAspect="1" noChangeShapeType="1"/>
              </p:cNvSpPr>
              <p:nvPr/>
            </p:nvSpPr>
            <p:spPr bwMode="auto">
              <a:xfrm>
                <a:off x="2832" y="4080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76" name="AutoShape 291"/>
            <p:cNvSpPr>
              <a:spLocks noChangeAspect="1" noChangeArrowheads="1"/>
            </p:cNvSpPr>
            <p:nvPr/>
          </p:nvSpPr>
          <p:spPr bwMode="auto">
            <a:xfrm>
              <a:off x="1501" y="3193"/>
              <a:ext cx="129" cy="129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rgbClr val="760000"/>
                </a:gs>
                <a:gs pos="50000">
                  <a:srgbClr val="FF0000"/>
                </a:gs>
                <a:gs pos="100000">
                  <a:srgbClr val="7600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500" b="1">
                  <a:solidFill>
                    <a:schemeClr val="bg1"/>
                  </a:solidFill>
                  <a:latin typeface="Times New Roman" pitchFamily="18" charset="0"/>
                </a:rPr>
                <a:t>T</a:t>
              </a:r>
            </a:p>
          </p:txBody>
        </p:sp>
        <p:sp>
          <p:nvSpPr>
            <p:cNvPr id="5277" name="AutoShape 292"/>
            <p:cNvSpPr>
              <a:spLocks noChangeAspect="1" noChangeArrowheads="1"/>
            </p:cNvSpPr>
            <p:nvPr/>
          </p:nvSpPr>
          <p:spPr bwMode="auto">
            <a:xfrm>
              <a:off x="1717" y="3193"/>
              <a:ext cx="129" cy="129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rgbClr val="760000"/>
                </a:gs>
                <a:gs pos="50000">
                  <a:srgbClr val="FF0000"/>
                </a:gs>
                <a:gs pos="100000">
                  <a:srgbClr val="7600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500" b="1">
                  <a:solidFill>
                    <a:schemeClr val="bg1"/>
                  </a:solidFill>
                  <a:latin typeface="Times New Roman" pitchFamily="18" charset="0"/>
                </a:rPr>
                <a:t>T’</a:t>
              </a:r>
            </a:p>
          </p:txBody>
        </p:sp>
        <p:grpSp>
          <p:nvGrpSpPr>
            <p:cNvPr id="5278" name="Group 293"/>
            <p:cNvGrpSpPr>
              <a:grpSpLocks noChangeAspect="1"/>
            </p:cNvGrpSpPr>
            <p:nvPr/>
          </p:nvGrpSpPr>
          <p:grpSpPr bwMode="auto">
            <a:xfrm flipH="1">
              <a:off x="1851" y="3241"/>
              <a:ext cx="69" cy="37"/>
              <a:chOff x="2736" y="4080"/>
              <a:chExt cx="192" cy="96"/>
            </a:xfrm>
          </p:grpSpPr>
          <p:sp>
            <p:nvSpPr>
              <p:cNvPr id="5330" name="AutoShape 294"/>
              <p:cNvSpPr>
                <a:spLocks noChangeAspect="1" noChangeArrowheads="1"/>
              </p:cNvSpPr>
              <p:nvPr/>
            </p:nvSpPr>
            <p:spPr bwMode="auto">
              <a:xfrm>
                <a:off x="2736" y="4080"/>
                <a:ext cx="192" cy="96"/>
              </a:xfrm>
              <a:prstGeom prst="chevron">
                <a:avLst>
                  <a:gd name="adj" fmla="val 50000"/>
                </a:avLst>
              </a:prstGeom>
              <a:gradFill rotWithShape="0">
                <a:gsLst>
                  <a:gs pos="0">
                    <a:srgbClr val="765E2F"/>
                  </a:gs>
                  <a:gs pos="50000">
                    <a:srgbClr val="FFCC66"/>
                  </a:gs>
                  <a:gs pos="100000">
                    <a:srgbClr val="765E2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500"/>
              </a:p>
            </p:txBody>
          </p:sp>
          <p:sp>
            <p:nvSpPr>
              <p:cNvPr id="5331" name="Rectangle 295"/>
              <p:cNvSpPr>
                <a:spLocks noChangeAspect="1" noChangeArrowheads="1"/>
              </p:cNvSpPr>
              <p:nvPr/>
            </p:nvSpPr>
            <p:spPr bwMode="auto">
              <a:xfrm>
                <a:off x="2832" y="4080"/>
                <a:ext cx="96" cy="96"/>
              </a:xfrm>
              <a:prstGeom prst="rect">
                <a:avLst/>
              </a:prstGeom>
              <a:gradFill rotWithShape="0">
                <a:gsLst>
                  <a:gs pos="0">
                    <a:srgbClr val="765E2F"/>
                  </a:gs>
                  <a:gs pos="50000">
                    <a:srgbClr val="FFCC66"/>
                  </a:gs>
                  <a:gs pos="100000">
                    <a:srgbClr val="765E2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500"/>
              </a:p>
            </p:txBody>
          </p:sp>
        </p:grpSp>
        <p:sp>
          <p:nvSpPr>
            <p:cNvPr id="5279" name="Line 296"/>
            <p:cNvSpPr>
              <a:spLocks noChangeAspect="1" noChangeShapeType="1"/>
            </p:cNvSpPr>
            <p:nvPr/>
          </p:nvSpPr>
          <p:spPr bwMode="auto">
            <a:xfrm flipH="1">
              <a:off x="1886" y="3241"/>
              <a:ext cx="0" cy="37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0" name="AutoShape 297"/>
            <p:cNvSpPr>
              <a:spLocks noChangeAspect="1" noChangeArrowheads="1"/>
            </p:cNvSpPr>
            <p:nvPr/>
          </p:nvSpPr>
          <p:spPr bwMode="auto">
            <a:xfrm flipH="1">
              <a:off x="178" y="3241"/>
              <a:ext cx="69" cy="37"/>
            </a:xfrm>
            <a:prstGeom prst="homePlate">
              <a:avLst>
                <a:gd name="adj" fmla="val 46622"/>
              </a:avLst>
            </a:prstGeom>
            <a:gradFill rotWithShape="0">
              <a:gsLst>
                <a:gs pos="0">
                  <a:srgbClr val="767647"/>
                </a:gs>
                <a:gs pos="50000">
                  <a:srgbClr val="FFFF99"/>
                </a:gs>
                <a:gs pos="100000">
                  <a:srgbClr val="767647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endParaRPr lang="en-US" altLang="en-US" sz="500"/>
            </a:p>
          </p:txBody>
        </p:sp>
        <p:sp>
          <p:nvSpPr>
            <p:cNvPr id="5281" name="Line 298"/>
            <p:cNvSpPr>
              <a:spLocks noChangeShapeType="1"/>
            </p:cNvSpPr>
            <p:nvPr/>
          </p:nvSpPr>
          <p:spPr bwMode="auto">
            <a:xfrm>
              <a:off x="192" y="1705"/>
              <a:ext cx="0" cy="528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2" name="Line 299"/>
            <p:cNvSpPr>
              <a:spLocks noChangeShapeType="1"/>
            </p:cNvSpPr>
            <p:nvPr/>
          </p:nvSpPr>
          <p:spPr bwMode="auto">
            <a:xfrm flipH="1">
              <a:off x="5328" y="1243"/>
              <a:ext cx="192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3" name="Line 300"/>
            <p:cNvSpPr>
              <a:spLocks noChangeShapeType="1"/>
            </p:cNvSpPr>
            <p:nvPr/>
          </p:nvSpPr>
          <p:spPr bwMode="auto">
            <a:xfrm>
              <a:off x="192" y="1705"/>
              <a:ext cx="5328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4" name="Line 301"/>
            <p:cNvSpPr>
              <a:spLocks noChangeShapeType="1"/>
            </p:cNvSpPr>
            <p:nvPr/>
          </p:nvSpPr>
          <p:spPr bwMode="auto">
            <a:xfrm>
              <a:off x="5520" y="1240"/>
              <a:ext cx="0" cy="47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5" name="Line 302"/>
            <p:cNvSpPr>
              <a:spLocks noChangeShapeType="1"/>
            </p:cNvSpPr>
            <p:nvPr/>
          </p:nvSpPr>
          <p:spPr bwMode="auto">
            <a:xfrm>
              <a:off x="192" y="2716"/>
              <a:ext cx="0" cy="528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6" name="Line 303"/>
            <p:cNvSpPr>
              <a:spLocks noChangeShapeType="1"/>
            </p:cNvSpPr>
            <p:nvPr/>
          </p:nvSpPr>
          <p:spPr bwMode="auto">
            <a:xfrm flipH="1">
              <a:off x="5334" y="2251"/>
              <a:ext cx="192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7" name="Line 304"/>
            <p:cNvSpPr>
              <a:spLocks noChangeShapeType="1"/>
            </p:cNvSpPr>
            <p:nvPr/>
          </p:nvSpPr>
          <p:spPr bwMode="auto">
            <a:xfrm>
              <a:off x="192" y="2713"/>
              <a:ext cx="5334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8" name="Line 305"/>
            <p:cNvSpPr>
              <a:spLocks noChangeShapeType="1"/>
            </p:cNvSpPr>
            <p:nvPr/>
          </p:nvSpPr>
          <p:spPr bwMode="auto">
            <a:xfrm>
              <a:off x="5526" y="2248"/>
              <a:ext cx="0" cy="47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9" name="Line 306"/>
            <p:cNvSpPr>
              <a:spLocks noChangeShapeType="1"/>
            </p:cNvSpPr>
            <p:nvPr/>
          </p:nvSpPr>
          <p:spPr bwMode="auto">
            <a:xfrm flipH="1">
              <a:off x="48" y="1250"/>
              <a:ext cx="144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90" name="Line 307"/>
            <p:cNvSpPr>
              <a:spLocks noChangeShapeType="1"/>
            </p:cNvSpPr>
            <p:nvPr/>
          </p:nvSpPr>
          <p:spPr bwMode="auto">
            <a:xfrm>
              <a:off x="3734" y="3254"/>
              <a:ext cx="192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91" name="Text Box 308"/>
            <p:cNvSpPr txBox="1">
              <a:spLocks noChangeArrowheads="1"/>
            </p:cNvSpPr>
            <p:nvPr/>
          </p:nvSpPr>
          <p:spPr bwMode="auto">
            <a:xfrm>
              <a:off x="584" y="1369"/>
              <a:ext cx="562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500" b="1">
                  <a:solidFill>
                    <a:srgbClr val="FF0000"/>
                  </a:solidFill>
                  <a:latin typeface="Arial Narrow" pitchFamily="34" charset="0"/>
                </a:rPr>
                <a:t>BBa_C0040</a:t>
              </a:r>
            </a:p>
          </p:txBody>
        </p:sp>
        <p:sp>
          <p:nvSpPr>
            <p:cNvPr id="5292" name="Text Box 309"/>
            <p:cNvSpPr txBox="1">
              <a:spLocks noChangeArrowheads="1"/>
            </p:cNvSpPr>
            <p:nvPr/>
          </p:nvSpPr>
          <p:spPr bwMode="auto">
            <a:xfrm>
              <a:off x="2264" y="1340"/>
              <a:ext cx="562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500" b="1">
                  <a:solidFill>
                    <a:srgbClr val="FF0000"/>
                  </a:solidFill>
                  <a:latin typeface="Arial Narrow" pitchFamily="34" charset="0"/>
                </a:rPr>
                <a:t>BBa_C0012</a:t>
              </a:r>
            </a:p>
          </p:txBody>
        </p:sp>
        <p:sp>
          <p:nvSpPr>
            <p:cNvPr id="5293" name="Text Box 310"/>
            <p:cNvSpPr txBox="1">
              <a:spLocks noChangeArrowheads="1"/>
            </p:cNvSpPr>
            <p:nvPr/>
          </p:nvSpPr>
          <p:spPr bwMode="auto">
            <a:xfrm>
              <a:off x="2289" y="2377"/>
              <a:ext cx="562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500" b="1">
                  <a:solidFill>
                    <a:srgbClr val="FF0000"/>
                  </a:solidFill>
                  <a:latin typeface="Arial Narrow" pitchFamily="34" charset="0"/>
                </a:rPr>
                <a:t>BBa_C0061</a:t>
              </a:r>
            </a:p>
          </p:txBody>
        </p:sp>
        <p:sp>
          <p:nvSpPr>
            <p:cNvPr id="5294" name="Text Box 311"/>
            <p:cNvSpPr txBox="1">
              <a:spLocks noChangeArrowheads="1"/>
            </p:cNvSpPr>
            <p:nvPr/>
          </p:nvSpPr>
          <p:spPr bwMode="auto">
            <a:xfrm>
              <a:off x="632" y="2396"/>
              <a:ext cx="562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500" b="1">
                  <a:solidFill>
                    <a:srgbClr val="FF0000"/>
                  </a:solidFill>
                  <a:latin typeface="Arial Narrow" pitchFamily="34" charset="0"/>
                </a:rPr>
                <a:t>BBa_C0062</a:t>
              </a:r>
            </a:p>
          </p:txBody>
        </p:sp>
        <p:sp>
          <p:nvSpPr>
            <p:cNvPr id="5295" name="Text Box 312"/>
            <p:cNvSpPr txBox="1">
              <a:spLocks noChangeArrowheads="1"/>
            </p:cNvSpPr>
            <p:nvPr/>
          </p:nvSpPr>
          <p:spPr bwMode="auto">
            <a:xfrm>
              <a:off x="585" y="3356"/>
              <a:ext cx="558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500" b="1">
                  <a:solidFill>
                    <a:srgbClr val="FF0000"/>
                  </a:solidFill>
                  <a:latin typeface="Arial Narrow" pitchFamily="34" charset="0"/>
                </a:rPr>
                <a:t>BBa_E0022</a:t>
              </a:r>
            </a:p>
          </p:txBody>
        </p:sp>
        <p:sp>
          <p:nvSpPr>
            <p:cNvPr id="5296" name="Text Box 313"/>
            <p:cNvSpPr txBox="1">
              <a:spLocks noChangeArrowheads="1"/>
            </p:cNvSpPr>
            <p:nvPr/>
          </p:nvSpPr>
          <p:spPr bwMode="auto">
            <a:xfrm>
              <a:off x="96" y="812"/>
              <a:ext cx="576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500" b="1">
                  <a:solidFill>
                    <a:srgbClr val="006600"/>
                  </a:solidFill>
                  <a:latin typeface="Arial Narrow" pitchFamily="34" charset="0"/>
                </a:rPr>
                <a:t>BBa_R0051</a:t>
              </a:r>
            </a:p>
          </p:txBody>
        </p:sp>
        <p:sp>
          <p:nvSpPr>
            <p:cNvPr id="5297" name="Text Box 314"/>
            <p:cNvSpPr txBox="1">
              <a:spLocks noChangeArrowheads="1"/>
            </p:cNvSpPr>
            <p:nvPr/>
          </p:nvSpPr>
          <p:spPr bwMode="auto">
            <a:xfrm>
              <a:off x="1728" y="793"/>
              <a:ext cx="576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500" b="1">
                  <a:solidFill>
                    <a:srgbClr val="006600"/>
                  </a:solidFill>
                  <a:latin typeface="Arial Narrow" pitchFamily="34" charset="0"/>
                </a:rPr>
                <a:t>BBa_R0040</a:t>
              </a:r>
            </a:p>
          </p:txBody>
        </p:sp>
        <p:sp>
          <p:nvSpPr>
            <p:cNvPr id="5298" name="Text Box 315"/>
            <p:cNvSpPr txBox="1">
              <a:spLocks noChangeArrowheads="1"/>
            </p:cNvSpPr>
            <p:nvPr/>
          </p:nvSpPr>
          <p:spPr bwMode="auto">
            <a:xfrm>
              <a:off x="3504" y="793"/>
              <a:ext cx="576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500" b="1">
                  <a:solidFill>
                    <a:srgbClr val="006600"/>
                  </a:solidFill>
                  <a:latin typeface="Arial Narrow" pitchFamily="34" charset="0"/>
                </a:rPr>
                <a:t>BBa_R0010</a:t>
              </a:r>
            </a:p>
          </p:txBody>
        </p:sp>
        <p:sp>
          <p:nvSpPr>
            <p:cNvPr id="5299" name="Text Box 316"/>
            <p:cNvSpPr txBox="1">
              <a:spLocks noChangeArrowheads="1"/>
            </p:cNvSpPr>
            <p:nvPr/>
          </p:nvSpPr>
          <p:spPr bwMode="auto">
            <a:xfrm>
              <a:off x="3504" y="1820"/>
              <a:ext cx="576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500" b="1">
                  <a:solidFill>
                    <a:srgbClr val="006600"/>
                  </a:solidFill>
                  <a:latin typeface="Arial Narrow" pitchFamily="34" charset="0"/>
                </a:rPr>
                <a:t>BBa_R0010</a:t>
              </a:r>
            </a:p>
          </p:txBody>
        </p:sp>
        <p:sp>
          <p:nvSpPr>
            <p:cNvPr id="5300" name="Text Box 317"/>
            <p:cNvSpPr txBox="1">
              <a:spLocks noChangeArrowheads="1"/>
            </p:cNvSpPr>
            <p:nvPr/>
          </p:nvSpPr>
          <p:spPr bwMode="auto">
            <a:xfrm>
              <a:off x="1728" y="1849"/>
              <a:ext cx="576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500" b="1">
                  <a:solidFill>
                    <a:srgbClr val="006600"/>
                  </a:solidFill>
                  <a:latin typeface="Arial Narrow" pitchFamily="34" charset="0"/>
                </a:rPr>
                <a:t>BBa_R0051</a:t>
              </a:r>
            </a:p>
          </p:txBody>
        </p:sp>
        <p:sp>
          <p:nvSpPr>
            <p:cNvPr id="5301" name="Text Box 318"/>
            <p:cNvSpPr txBox="1">
              <a:spLocks noChangeArrowheads="1"/>
            </p:cNvSpPr>
            <p:nvPr/>
          </p:nvSpPr>
          <p:spPr bwMode="auto">
            <a:xfrm>
              <a:off x="192" y="1849"/>
              <a:ext cx="576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500" b="1">
                  <a:solidFill>
                    <a:srgbClr val="006600"/>
                  </a:solidFill>
                  <a:latin typeface="Arial Narrow" pitchFamily="34" charset="0"/>
                </a:rPr>
                <a:t>BBa_R0063</a:t>
              </a:r>
            </a:p>
          </p:txBody>
        </p:sp>
        <p:sp>
          <p:nvSpPr>
            <p:cNvPr id="5302" name="Text Box 319"/>
            <p:cNvSpPr txBox="1">
              <a:spLocks noChangeArrowheads="1"/>
            </p:cNvSpPr>
            <p:nvPr/>
          </p:nvSpPr>
          <p:spPr bwMode="auto">
            <a:xfrm>
              <a:off x="192" y="2828"/>
              <a:ext cx="576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500" b="1">
                  <a:solidFill>
                    <a:srgbClr val="006600"/>
                  </a:solidFill>
                  <a:latin typeface="Arial Narrow" pitchFamily="34" charset="0"/>
                </a:rPr>
                <a:t>BBa_R0040</a:t>
              </a:r>
            </a:p>
          </p:txBody>
        </p:sp>
        <p:sp>
          <p:nvSpPr>
            <p:cNvPr id="5303" name="AutoShape 320"/>
            <p:cNvSpPr>
              <a:spLocks noChangeAspect="1" noChangeArrowheads="1"/>
            </p:cNvSpPr>
            <p:nvPr/>
          </p:nvSpPr>
          <p:spPr bwMode="auto">
            <a:xfrm>
              <a:off x="3850" y="3811"/>
              <a:ext cx="129" cy="129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rgbClr val="760000"/>
                </a:gs>
                <a:gs pos="50000">
                  <a:srgbClr val="FF0000"/>
                </a:gs>
                <a:gs pos="100000">
                  <a:srgbClr val="7600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500" b="1">
                  <a:solidFill>
                    <a:schemeClr val="bg1"/>
                  </a:solidFill>
                  <a:latin typeface="Times New Roman" pitchFamily="18" charset="0"/>
                </a:rPr>
                <a:t>T</a:t>
              </a:r>
            </a:p>
          </p:txBody>
        </p:sp>
        <p:sp>
          <p:nvSpPr>
            <p:cNvPr id="5304" name="Oval 321"/>
            <p:cNvSpPr>
              <a:spLocks noChangeArrowheads="1"/>
            </p:cNvSpPr>
            <p:nvPr/>
          </p:nvSpPr>
          <p:spPr bwMode="auto">
            <a:xfrm>
              <a:off x="3838" y="3475"/>
              <a:ext cx="144" cy="192"/>
            </a:xfrm>
            <a:prstGeom prst="ellipse">
              <a:avLst/>
            </a:prstGeom>
            <a:gradFill rotWithShape="0">
              <a:gsLst>
                <a:gs pos="0">
                  <a:srgbClr val="CCFFCC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endParaRPr lang="en-US" altLang="en-US" sz="500">
                <a:latin typeface="Times New Roman" pitchFamily="18" charset="0"/>
              </a:endParaRPr>
            </a:p>
          </p:txBody>
        </p:sp>
        <p:sp>
          <p:nvSpPr>
            <p:cNvPr id="5305" name="Oval 322"/>
            <p:cNvSpPr>
              <a:spLocks noChangeArrowheads="1"/>
            </p:cNvSpPr>
            <p:nvPr/>
          </p:nvSpPr>
          <p:spPr bwMode="auto">
            <a:xfrm>
              <a:off x="3815" y="3531"/>
              <a:ext cx="192" cy="144"/>
            </a:xfrm>
            <a:prstGeom prst="ellipse">
              <a:avLst/>
            </a:prstGeom>
            <a:gradFill rotWithShape="0">
              <a:gsLst>
                <a:gs pos="0">
                  <a:srgbClr val="CCFFCC"/>
                </a:gs>
                <a:gs pos="100000">
                  <a:srgbClr val="3399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endParaRPr lang="en-US" altLang="en-US" sz="500">
                <a:latin typeface="Times New Roman" pitchFamily="18" charset="0"/>
              </a:endParaRPr>
            </a:p>
          </p:txBody>
        </p:sp>
        <p:sp>
          <p:nvSpPr>
            <p:cNvPr id="5306" name="Text Box 323"/>
            <p:cNvSpPr txBox="1">
              <a:spLocks noChangeArrowheads="1"/>
            </p:cNvSpPr>
            <p:nvPr/>
          </p:nvSpPr>
          <p:spPr bwMode="auto">
            <a:xfrm>
              <a:off x="3787" y="3531"/>
              <a:ext cx="271" cy="9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500" b="1">
                  <a:solidFill>
                    <a:schemeClr val="tx1"/>
                  </a:solidFill>
                  <a:latin typeface="Times New Roman" pitchFamily="18" charset="0"/>
                </a:rPr>
                <a:t>RBS</a:t>
              </a:r>
            </a:p>
          </p:txBody>
        </p:sp>
        <p:sp>
          <p:nvSpPr>
            <p:cNvPr id="5307" name="AutoShape 324"/>
            <p:cNvSpPr>
              <a:spLocks noChangeAspect="1" noChangeArrowheads="1"/>
            </p:cNvSpPr>
            <p:nvPr/>
          </p:nvSpPr>
          <p:spPr bwMode="auto">
            <a:xfrm>
              <a:off x="3850" y="4018"/>
              <a:ext cx="129" cy="129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rgbClr val="760000"/>
                </a:gs>
                <a:gs pos="50000">
                  <a:srgbClr val="FF0000"/>
                </a:gs>
                <a:gs pos="100000">
                  <a:srgbClr val="7600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500" b="1">
                  <a:solidFill>
                    <a:schemeClr val="bg1"/>
                  </a:solidFill>
                  <a:latin typeface="Times New Roman" pitchFamily="18" charset="0"/>
                </a:rPr>
                <a:t>T’</a:t>
              </a:r>
            </a:p>
          </p:txBody>
        </p:sp>
        <p:sp>
          <p:nvSpPr>
            <p:cNvPr id="5308" name="AutoShape 325"/>
            <p:cNvSpPr>
              <a:spLocks noChangeAspect="1" noChangeArrowheads="1"/>
            </p:cNvSpPr>
            <p:nvPr/>
          </p:nvSpPr>
          <p:spPr bwMode="auto">
            <a:xfrm flipH="1">
              <a:off x="1680" y="3769"/>
              <a:ext cx="69" cy="37"/>
            </a:xfrm>
            <a:prstGeom prst="homePlate">
              <a:avLst>
                <a:gd name="adj" fmla="val 46622"/>
              </a:avLst>
            </a:prstGeom>
            <a:gradFill rotWithShape="0">
              <a:gsLst>
                <a:gs pos="0">
                  <a:srgbClr val="767647"/>
                </a:gs>
                <a:gs pos="50000">
                  <a:srgbClr val="FFFF99"/>
                </a:gs>
                <a:gs pos="100000">
                  <a:srgbClr val="767647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endParaRPr lang="en-US" altLang="en-US" sz="500"/>
            </a:p>
          </p:txBody>
        </p:sp>
        <p:grpSp>
          <p:nvGrpSpPr>
            <p:cNvPr id="5309" name="Group 326"/>
            <p:cNvGrpSpPr>
              <a:grpSpLocks noChangeAspect="1"/>
            </p:cNvGrpSpPr>
            <p:nvPr/>
          </p:nvGrpSpPr>
          <p:grpSpPr bwMode="auto">
            <a:xfrm flipH="1">
              <a:off x="1685" y="3917"/>
              <a:ext cx="69" cy="37"/>
              <a:chOff x="2736" y="4080"/>
              <a:chExt cx="192" cy="96"/>
            </a:xfrm>
          </p:grpSpPr>
          <p:sp>
            <p:nvSpPr>
              <p:cNvPr id="5328" name="AutoShape 327"/>
              <p:cNvSpPr>
                <a:spLocks noChangeAspect="1" noChangeArrowheads="1"/>
              </p:cNvSpPr>
              <p:nvPr/>
            </p:nvSpPr>
            <p:spPr bwMode="auto">
              <a:xfrm>
                <a:off x="2736" y="4080"/>
                <a:ext cx="192" cy="96"/>
              </a:xfrm>
              <a:prstGeom prst="chevron">
                <a:avLst>
                  <a:gd name="adj" fmla="val 50000"/>
                </a:avLst>
              </a:prstGeom>
              <a:gradFill rotWithShape="0">
                <a:gsLst>
                  <a:gs pos="0">
                    <a:srgbClr val="765E2F"/>
                  </a:gs>
                  <a:gs pos="50000">
                    <a:srgbClr val="FFCC66"/>
                  </a:gs>
                  <a:gs pos="100000">
                    <a:srgbClr val="765E2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500"/>
              </a:p>
            </p:txBody>
          </p:sp>
          <p:sp>
            <p:nvSpPr>
              <p:cNvPr id="5329" name="Rectangle 328"/>
              <p:cNvSpPr>
                <a:spLocks noChangeAspect="1" noChangeArrowheads="1"/>
              </p:cNvSpPr>
              <p:nvPr/>
            </p:nvSpPr>
            <p:spPr bwMode="auto">
              <a:xfrm>
                <a:off x="2832" y="4080"/>
                <a:ext cx="96" cy="96"/>
              </a:xfrm>
              <a:prstGeom prst="rect">
                <a:avLst/>
              </a:prstGeom>
              <a:gradFill rotWithShape="0">
                <a:gsLst>
                  <a:gs pos="0">
                    <a:srgbClr val="765E2F"/>
                  </a:gs>
                  <a:gs pos="50000">
                    <a:srgbClr val="FFCC66"/>
                  </a:gs>
                  <a:gs pos="100000">
                    <a:srgbClr val="765E2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 eaLnBrk="0" hangingPunct="0"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500"/>
              </a:p>
            </p:txBody>
          </p:sp>
        </p:grpSp>
        <p:sp>
          <p:nvSpPr>
            <p:cNvPr id="5310" name="Text Box 329"/>
            <p:cNvSpPr txBox="1">
              <a:spLocks noChangeArrowheads="1"/>
            </p:cNvSpPr>
            <p:nvPr/>
          </p:nvSpPr>
          <p:spPr bwMode="auto">
            <a:xfrm>
              <a:off x="4027" y="3494"/>
              <a:ext cx="576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500" b="1">
                  <a:solidFill>
                    <a:schemeClr val="accent2"/>
                  </a:solidFill>
                  <a:latin typeface="Arial Narrow" pitchFamily="34" charset="0"/>
                </a:rPr>
                <a:t>BBa_B0030</a:t>
              </a:r>
            </a:p>
          </p:txBody>
        </p:sp>
        <p:sp>
          <p:nvSpPr>
            <p:cNvPr id="5311" name="Text Box 330"/>
            <p:cNvSpPr txBox="1">
              <a:spLocks noChangeArrowheads="1"/>
            </p:cNvSpPr>
            <p:nvPr/>
          </p:nvSpPr>
          <p:spPr bwMode="auto">
            <a:xfrm>
              <a:off x="4027" y="3782"/>
              <a:ext cx="576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500" b="1">
                  <a:solidFill>
                    <a:schemeClr val="accent2"/>
                  </a:solidFill>
                  <a:latin typeface="Arial Narrow" pitchFamily="34" charset="0"/>
                </a:rPr>
                <a:t>BBa_B0010</a:t>
              </a:r>
            </a:p>
          </p:txBody>
        </p:sp>
        <p:sp>
          <p:nvSpPr>
            <p:cNvPr id="5312" name="Text Box 331"/>
            <p:cNvSpPr txBox="1">
              <a:spLocks noChangeArrowheads="1"/>
            </p:cNvSpPr>
            <p:nvPr/>
          </p:nvSpPr>
          <p:spPr bwMode="auto">
            <a:xfrm>
              <a:off x="4032" y="4003"/>
              <a:ext cx="576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500" b="1">
                  <a:solidFill>
                    <a:schemeClr val="accent2"/>
                  </a:solidFill>
                  <a:latin typeface="Arial Narrow" pitchFamily="34" charset="0"/>
                </a:rPr>
                <a:t>BBa_B0012</a:t>
              </a:r>
            </a:p>
          </p:txBody>
        </p:sp>
        <p:sp>
          <p:nvSpPr>
            <p:cNvPr id="5313" name="Text Box 332"/>
            <p:cNvSpPr txBox="1">
              <a:spLocks noChangeArrowheads="1"/>
            </p:cNvSpPr>
            <p:nvPr/>
          </p:nvSpPr>
          <p:spPr bwMode="auto">
            <a:xfrm>
              <a:off x="1850" y="3841"/>
              <a:ext cx="576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500" b="1" i="1">
                  <a:solidFill>
                    <a:srgbClr val="006600"/>
                  </a:solidFill>
                  <a:latin typeface="Arial Narrow" pitchFamily="34" charset="0"/>
                </a:rPr>
                <a:t>BB suffix </a:t>
              </a:r>
            </a:p>
          </p:txBody>
        </p:sp>
        <p:sp>
          <p:nvSpPr>
            <p:cNvPr id="5314" name="Text Box 333"/>
            <p:cNvSpPr txBox="1">
              <a:spLocks noChangeArrowheads="1"/>
            </p:cNvSpPr>
            <p:nvPr/>
          </p:nvSpPr>
          <p:spPr bwMode="auto">
            <a:xfrm>
              <a:off x="1850" y="3696"/>
              <a:ext cx="576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500" b="1" i="1">
                  <a:solidFill>
                    <a:srgbClr val="006600"/>
                  </a:solidFill>
                  <a:latin typeface="Arial Narrow" pitchFamily="34" charset="0"/>
                </a:rPr>
                <a:t>BB prefix</a:t>
              </a:r>
            </a:p>
          </p:txBody>
        </p:sp>
        <p:sp>
          <p:nvSpPr>
            <p:cNvPr id="5315" name="Text Box 334"/>
            <p:cNvSpPr txBox="1">
              <a:spLocks noChangeArrowheads="1"/>
            </p:cNvSpPr>
            <p:nvPr/>
          </p:nvSpPr>
          <p:spPr bwMode="auto">
            <a:xfrm>
              <a:off x="2375" y="3379"/>
              <a:ext cx="562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500" b="1">
                  <a:solidFill>
                    <a:srgbClr val="FF0000"/>
                  </a:solidFill>
                  <a:latin typeface="Arial Narrow" pitchFamily="34" charset="0"/>
                </a:rPr>
                <a:t>BBa_B0001</a:t>
              </a:r>
            </a:p>
          </p:txBody>
        </p:sp>
        <p:sp>
          <p:nvSpPr>
            <p:cNvPr id="5316" name="Line 335"/>
            <p:cNvSpPr>
              <a:spLocks noChangeAspect="1" noChangeShapeType="1"/>
            </p:cNvSpPr>
            <p:nvPr/>
          </p:nvSpPr>
          <p:spPr bwMode="auto">
            <a:xfrm flipH="1">
              <a:off x="4832" y="1225"/>
              <a:ext cx="0" cy="37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Rectangle 336"/>
            <p:cNvSpPr>
              <a:spLocks noChangeArrowheads="1"/>
            </p:cNvSpPr>
            <p:nvPr/>
          </p:nvSpPr>
          <p:spPr bwMode="auto">
            <a:xfrm>
              <a:off x="4182" y="1181"/>
              <a:ext cx="431" cy="123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5000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500">
                <a:latin typeface="Arial" charset="0"/>
              </a:endParaRPr>
            </a:p>
          </p:txBody>
        </p:sp>
        <p:sp>
          <p:nvSpPr>
            <p:cNvPr id="200" name="AutoShape 337"/>
            <p:cNvSpPr>
              <a:spLocks noChangeArrowheads="1"/>
            </p:cNvSpPr>
            <p:nvPr/>
          </p:nvSpPr>
          <p:spPr bwMode="auto">
            <a:xfrm rot="5400000" flipH="1">
              <a:off x="4585" y="1146"/>
              <a:ext cx="248" cy="194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500">
                <a:latin typeface="Arial" charset="0"/>
              </a:endParaRPr>
            </a:p>
          </p:txBody>
        </p:sp>
        <p:sp>
          <p:nvSpPr>
            <p:cNvPr id="5319" name="Line 338"/>
            <p:cNvSpPr>
              <a:spLocks noChangeShapeType="1"/>
            </p:cNvSpPr>
            <p:nvPr/>
          </p:nvSpPr>
          <p:spPr bwMode="auto">
            <a:xfrm>
              <a:off x="4613" y="1181"/>
              <a:ext cx="0" cy="12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0" name="Text Box 339"/>
            <p:cNvSpPr txBox="1">
              <a:spLocks noChangeArrowheads="1"/>
            </p:cNvSpPr>
            <p:nvPr/>
          </p:nvSpPr>
          <p:spPr bwMode="auto">
            <a:xfrm>
              <a:off x="4240" y="1119"/>
              <a:ext cx="284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500" b="1">
                  <a:solidFill>
                    <a:srgbClr val="FF0000"/>
                  </a:solidFill>
                  <a:latin typeface="Times New Roman" pitchFamily="18" charset="0"/>
                </a:rPr>
                <a:t>cI</a:t>
              </a:r>
            </a:p>
          </p:txBody>
        </p:sp>
        <p:sp>
          <p:nvSpPr>
            <p:cNvPr id="5321" name="Text Box 340"/>
            <p:cNvSpPr txBox="1">
              <a:spLocks noChangeArrowheads="1"/>
            </p:cNvSpPr>
            <p:nvPr/>
          </p:nvSpPr>
          <p:spPr bwMode="auto">
            <a:xfrm>
              <a:off x="4009" y="1369"/>
              <a:ext cx="562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500" b="1">
                  <a:solidFill>
                    <a:srgbClr val="FF0000"/>
                  </a:solidFill>
                  <a:latin typeface="Arial Narrow" pitchFamily="34" charset="0"/>
                </a:rPr>
                <a:t>BBa_C0051</a:t>
              </a:r>
            </a:p>
          </p:txBody>
        </p:sp>
        <p:sp>
          <p:nvSpPr>
            <p:cNvPr id="5322" name="Line 341"/>
            <p:cNvSpPr>
              <a:spLocks noChangeAspect="1" noChangeShapeType="1"/>
            </p:cNvSpPr>
            <p:nvPr/>
          </p:nvSpPr>
          <p:spPr bwMode="auto">
            <a:xfrm flipH="1">
              <a:off x="4823" y="2232"/>
              <a:ext cx="0" cy="37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Rectangle 342"/>
            <p:cNvSpPr>
              <a:spLocks noChangeArrowheads="1"/>
            </p:cNvSpPr>
            <p:nvPr/>
          </p:nvSpPr>
          <p:spPr bwMode="auto">
            <a:xfrm>
              <a:off x="4173" y="2188"/>
              <a:ext cx="431" cy="125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5000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500">
                <a:latin typeface="Arial" charset="0"/>
              </a:endParaRPr>
            </a:p>
          </p:txBody>
        </p:sp>
        <p:sp>
          <p:nvSpPr>
            <p:cNvPr id="206" name="AutoShape 343"/>
            <p:cNvSpPr>
              <a:spLocks noChangeArrowheads="1"/>
            </p:cNvSpPr>
            <p:nvPr/>
          </p:nvSpPr>
          <p:spPr bwMode="auto">
            <a:xfrm rot="5400000" flipH="1">
              <a:off x="4575" y="2153"/>
              <a:ext cx="248" cy="191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500">
                <a:latin typeface="Arial" charset="0"/>
              </a:endParaRPr>
            </a:p>
          </p:txBody>
        </p:sp>
        <p:sp>
          <p:nvSpPr>
            <p:cNvPr id="5325" name="Line 344"/>
            <p:cNvSpPr>
              <a:spLocks noChangeShapeType="1"/>
            </p:cNvSpPr>
            <p:nvPr/>
          </p:nvSpPr>
          <p:spPr bwMode="auto">
            <a:xfrm>
              <a:off x="4604" y="2188"/>
              <a:ext cx="0" cy="12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6" name="Text Box 345"/>
            <p:cNvSpPr txBox="1">
              <a:spLocks noChangeArrowheads="1"/>
            </p:cNvSpPr>
            <p:nvPr/>
          </p:nvSpPr>
          <p:spPr bwMode="auto">
            <a:xfrm>
              <a:off x="4155" y="2126"/>
              <a:ext cx="354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500" b="1">
                  <a:solidFill>
                    <a:srgbClr val="FF0000"/>
                  </a:solidFill>
                  <a:latin typeface="Times New Roman" pitchFamily="18" charset="0"/>
                </a:rPr>
                <a:t>aiiA</a:t>
              </a:r>
            </a:p>
          </p:txBody>
        </p:sp>
        <p:sp>
          <p:nvSpPr>
            <p:cNvPr id="5327" name="Text Box 346"/>
            <p:cNvSpPr txBox="1">
              <a:spLocks noChangeArrowheads="1"/>
            </p:cNvSpPr>
            <p:nvPr/>
          </p:nvSpPr>
          <p:spPr bwMode="auto">
            <a:xfrm>
              <a:off x="4000" y="2376"/>
              <a:ext cx="562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500" b="1">
                  <a:solidFill>
                    <a:srgbClr val="FF0000"/>
                  </a:solidFill>
                  <a:latin typeface="Arial Narrow" pitchFamily="34" charset="0"/>
                </a:rPr>
                <a:t>BBa_C0060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492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ubs.acs.org/cen/images/8126/8126cornchemist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113" y="1960960"/>
            <a:ext cx="5349776" cy="474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228602"/>
            <a:ext cx="1402854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1" name="TextBox 1"/>
          <p:cNvSpPr txBox="1">
            <a:spLocks noChangeArrowheads="1"/>
          </p:cNvSpPr>
          <p:nvPr/>
        </p:nvSpPr>
        <p:spPr bwMode="auto">
          <a:xfrm>
            <a:off x="1828998" y="11221"/>
            <a:ext cx="6314895" cy="116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7607" tIns="28804" rIns="57607" bIns="28804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chemeClr val="tx2"/>
                </a:solidFill>
                <a:latin typeface="+mn-lt"/>
              </a:rPr>
              <a:t>Cells as Chemical Factories</a:t>
            </a:r>
          </a:p>
          <a:p>
            <a:pPr eaLnBrk="1" hangingPunct="1"/>
            <a:r>
              <a:rPr lang="en-US" altLang="en-US" sz="2800" b="1" dirty="0" smtClean="0">
                <a:solidFill>
                  <a:schemeClr val="tx1"/>
                </a:solidFill>
                <a:latin typeface="Helvetica" charset="0"/>
              </a:rPr>
              <a:t>               1,3 </a:t>
            </a:r>
            <a:r>
              <a:rPr lang="en-US" altLang="en-US" sz="2800" b="1" dirty="0" err="1">
                <a:solidFill>
                  <a:schemeClr val="tx1"/>
                </a:solidFill>
                <a:latin typeface="Helvetica" charset="0"/>
              </a:rPr>
              <a:t>Propanediol</a:t>
            </a:r>
            <a:endParaRPr lang="en-US" altLang="en-US" sz="2800" b="1" dirty="0">
              <a:solidFill>
                <a:schemeClr val="tx1"/>
              </a:solidFill>
              <a:latin typeface="Helvetica" charset="0"/>
            </a:endParaRPr>
          </a:p>
        </p:txBody>
      </p:sp>
      <p:sp>
        <p:nvSpPr>
          <p:cNvPr id="4102" name="Rectangle 2"/>
          <p:cNvSpPr>
            <a:spLocks noChangeArrowheads="1"/>
          </p:cNvSpPr>
          <p:nvPr/>
        </p:nvSpPr>
        <p:spPr bwMode="auto">
          <a:xfrm>
            <a:off x="0" y="6448427"/>
            <a:ext cx="25288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sz="500">
                <a:solidFill>
                  <a:schemeClr val="bg1"/>
                </a:solidFill>
              </a:rPr>
              <a:t>http://3rdpartylogistics.blogspot.com/2011/10/genetic-bacteria-genetic-modification.html</a:t>
            </a:r>
          </a:p>
        </p:txBody>
      </p:sp>
      <p:sp>
        <p:nvSpPr>
          <p:cNvPr id="4103" name="Rectangle 4"/>
          <p:cNvSpPr>
            <a:spLocks noChangeArrowheads="1"/>
          </p:cNvSpPr>
          <p:nvPr/>
        </p:nvSpPr>
        <p:spPr bwMode="auto">
          <a:xfrm>
            <a:off x="0" y="6594874"/>
            <a:ext cx="240387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sz="500">
                <a:solidFill>
                  <a:schemeClr val="bg1"/>
                </a:solidFill>
              </a:rPr>
              <a:t>http://www.latonkorea.com/Plant.html</a:t>
            </a:r>
          </a:p>
        </p:txBody>
      </p:sp>
      <p:pic>
        <p:nvPicPr>
          <p:cNvPr id="4104" name="Picture 2" descr="http://t2.gstatic.com/images?q=tbn:ANd9GcR9MRSHAsf_6qcn0THOwsZASyuJ0e3_2K5T_E62rJZH1Ovw8dpU9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116" y="1933575"/>
            <a:ext cx="2037755" cy="2399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4" descr="http://t0.gstatic.com/images?q=tbn:ANd9GcSNeS0aY0o4wgkhOEMPIxe78tmsfjmCEvr25BNo6ZEJKFIsKVj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445" y="955345"/>
            <a:ext cx="1341902" cy="1005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6" descr="http://www.latonkorea.com/img/plan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50" y="4516042"/>
            <a:ext cx="3163788" cy="182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-14287" y="6578503"/>
            <a:ext cx="671573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900" b="1" dirty="0"/>
              <a:t>http://3rdpartylogistics.blogspot.com/2011/10/genetic-bacteria-genetic-modification.html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-17464" y="6366107"/>
            <a:ext cx="457200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900" b="1" dirty="0"/>
              <a:t>http://www.latonkorea.com/Plant.html</a:t>
            </a:r>
          </a:p>
        </p:txBody>
      </p:sp>
      <p:pic>
        <p:nvPicPr>
          <p:cNvPr id="14" name="Picture 2" descr="http://patentimages.storage.googleapis.com/EP2540834A1/imgf00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33" y="1933575"/>
            <a:ext cx="3245647" cy="224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2268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6"/>
          <p:cNvSpPr txBox="1">
            <a:spLocks noChangeArrowheads="1"/>
          </p:cNvSpPr>
          <p:nvPr/>
        </p:nvSpPr>
        <p:spPr bwMode="auto">
          <a:xfrm>
            <a:off x="1588" y="2"/>
            <a:ext cx="9144000" cy="605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0" tIns="25716" rIns="51430" bIns="25716">
            <a:spAutoFit/>
          </a:bodyPr>
          <a:lstStyle>
            <a:lvl1pPr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r>
              <a:rPr lang="en-US" altLang="en-US" sz="3600" b="1" dirty="0"/>
              <a:t>Synthesizing </a:t>
            </a:r>
            <a:r>
              <a:rPr lang="en-US" altLang="en-US" sz="3600" b="1" dirty="0" err="1"/>
              <a:t>GenBank</a:t>
            </a:r>
            <a:endParaRPr lang="en-US" altLang="en-US" sz="3600" b="1" dirty="0"/>
          </a:p>
        </p:txBody>
      </p:sp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34925" y="712303"/>
            <a:ext cx="9144000" cy="26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5" tIns="40817" rIns="81635" bIns="40817">
            <a:spAutoFit/>
          </a:bodyPr>
          <a:lstStyle>
            <a:lvl1pPr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r>
              <a:rPr lang="en-US" altLang="en-US" sz="1200" b="1" dirty="0" err="1">
                <a:solidFill>
                  <a:srgbClr val="00B050"/>
                </a:solidFill>
              </a:rPr>
              <a:t>GenBank</a:t>
            </a:r>
            <a:r>
              <a:rPr lang="en-US" altLang="en-US" sz="1200" b="1" dirty="0">
                <a:solidFill>
                  <a:srgbClr val="00B050"/>
                </a:solidFill>
              </a:rPr>
              <a:t> Release 194  : 260,000 Organisms : &gt;</a:t>
            </a:r>
            <a:r>
              <a:rPr lang="en-US" altLang="en-US" sz="1200" b="1" dirty="0" smtClean="0">
                <a:solidFill>
                  <a:srgbClr val="00B050"/>
                </a:solidFill>
              </a:rPr>
              <a:t>150 </a:t>
            </a:r>
            <a:r>
              <a:rPr lang="en-US" altLang="en-US" sz="1200" b="1" dirty="0">
                <a:solidFill>
                  <a:srgbClr val="00B050"/>
                </a:solidFill>
              </a:rPr>
              <a:t>Billion </a:t>
            </a:r>
            <a:r>
              <a:rPr lang="en-US" altLang="en-US" sz="1200" b="1" dirty="0" err="1">
                <a:solidFill>
                  <a:srgbClr val="00B050"/>
                </a:solidFill>
              </a:rPr>
              <a:t>Bp</a:t>
            </a:r>
            <a:r>
              <a:rPr lang="en-US" altLang="en-US" sz="1200" b="1" dirty="0">
                <a:solidFill>
                  <a:srgbClr val="00B050"/>
                </a:solidFill>
              </a:rPr>
              <a:t> : &gt; 25 B ESTs : Growing ~60% Per Year  (18 Month Doubling) </a:t>
            </a:r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>
            <a:off x="-76199" y="6688139"/>
            <a:ext cx="2759075" cy="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5" tIns="40817" rIns="81635" bIns="40817">
            <a:spAutoFit/>
          </a:bodyPr>
          <a:lstStyle>
            <a:lvl1pPr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sz="500">
                <a:hlinkClick r:id="rId2"/>
              </a:rPr>
              <a:t>http://www.ncbi.nlm.nih.gov/pmc/articles/PMC2238942/</a:t>
            </a:r>
            <a:endParaRPr lang="en-US" altLang="en-US" sz="500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7100890" y="6561141"/>
            <a:ext cx="2092325" cy="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5" tIns="40817" rIns="81635" bIns="40817">
            <a:spAutoFit/>
          </a:bodyPr>
          <a:lstStyle>
            <a:lvl1pPr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sz="500">
                <a:hlinkClick r:id="rId3"/>
              </a:rPr>
              <a:t>http://commons.wikimedia.org/wiki/File:Chymotrypsin_enzyme.png</a:t>
            </a:r>
            <a:endParaRPr lang="en-US" altLang="en-US" sz="500"/>
          </a:p>
        </p:txBody>
      </p:sp>
      <p:grpSp>
        <p:nvGrpSpPr>
          <p:cNvPr id="17414" name="Group 11"/>
          <p:cNvGrpSpPr>
            <a:grpSpLocks/>
          </p:cNvGrpSpPr>
          <p:nvPr/>
        </p:nvGrpSpPr>
        <p:grpSpPr bwMode="auto">
          <a:xfrm>
            <a:off x="135028" y="1703816"/>
            <a:ext cx="3581400" cy="2009434"/>
            <a:chOff x="-381000" y="2662382"/>
            <a:chExt cx="3581400" cy="2008545"/>
          </a:xfrm>
        </p:grpSpPr>
        <p:pic>
          <p:nvPicPr>
            <p:cNvPr id="17431" name="Picture 2" descr="File:Chymotrypsin enzym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158" y="2968229"/>
              <a:ext cx="1981200" cy="13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32" name="TextBox 4"/>
            <p:cNvSpPr txBox="1">
              <a:spLocks noChangeArrowheads="1"/>
            </p:cNvSpPr>
            <p:nvPr/>
          </p:nvSpPr>
          <p:spPr bwMode="auto">
            <a:xfrm>
              <a:off x="-381000" y="4147938"/>
              <a:ext cx="3581400" cy="522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21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21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21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21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1400" b="1" dirty="0"/>
                <a:t>1000 Enzymes * 1000 Homologs </a:t>
              </a:r>
            </a:p>
            <a:p>
              <a:pPr eaLnBrk="1" hangingPunct="1"/>
              <a:r>
                <a:rPr lang="en-US" altLang="en-US" sz="1400" b="1" dirty="0"/>
                <a:t>= 1.5 Gb</a:t>
              </a:r>
            </a:p>
          </p:txBody>
        </p:sp>
        <p:sp>
          <p:nvSpPr>
            <p:cNvPr id="17433" name="Rectangle 6"/>
            <p:cNvSpPr>
              <a:spLocks noChangeArrowheads="1"/>
            </p:cNvSpPr>
            <p:nvPr/>
          </p:nvSpPr>
          <p:spPr bwMode="auto">
            <a:xfrm>
              <a:off x="-40827" y="2662382"/>
              <a:ext cx="2669320" cy="415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1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21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21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21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21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b="1" dirty="0"/>
                <a:t>Enzyme Homologs </a:t>
              </a:r>
              <a:endParaRPr lang="en-US" altLang="en-US" dirty="0"/>
            </a:p>
          </p:txBody>
        </p:sp>
      </p:grpSp>
      <p:sp>
        <p:nvSpPr>
          <p:cNvPr id="17415" name="Rectangle 8"/>
          <p:cNvSpPr>
            <a:spLocks noChangeArrowheads="1"/>
          </p:cNvSpPr>
          <p:nvPr/>
        </p:nvSpPr>
        <p:spPr bwMode="auto">
          <a:xfrm>
            <a:off x="-76199" y="6400802"/>
            <a:ext cx="2759075" cy="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5" tIns="40817" rIns="81635" bIns="40817">
            <a:spAutoFit/>
          </a:bodyPr>
          <a:lstStyle>
            <a:lvl1pPr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sz="500">
                <a:hlinkClick r:id="rId5"/>
              </a:rPr>
              <a:t>http://commons.wikimedia.org/wiki/File:CallystatinA-modular.jpg</a:t>
            </a:r>
            <a:endParaRPr lang="en-US" altLang="en-US" sz="500"/>
          </a:p>
        </p:txBody>
      </p:sp>
      <p:grpSp>
        <p:nvGrpSpPr>
          <p:cNvPr id="17416" name="Group 13"/>
          <p:cNvGrpSpPr>
            <a:grpSpLocks/>
          </p:cNvGrpSpPr>
          <p:nvPr/>
        </p:nvGrpSpPr>
        <p:grpSpPr bwMode="auto">
          <a:xfrm>
            <a:off x="6056314" y="1662113"/>
            <a:ext cx="3227387" cy="2366868"/>
            <a:chOff x="6146022" y="2853260"/>
            <a:chExt cx="3226578" cy="2366444"/>
          </a:xfrm>
        </p:grpSpPr>
        <p:pic>
          <p:nvPicPr>
            <p:cNvPr id="17428" name="Picture 6" descr="File:1ESR Human Monocyte Chemotactic Protein-2 01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0922" y="3518234"/>
              <a:ext cx="1776778" cy="1239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9" name="TextBox 20"/>
            <p:cNvSpPr txBox="1">
              <a:spLocks noChangeArrowheads="1"/>
            </p:cNvSpPr>
            <p:nvPr/>
          </p:nvSpPr>
          <p:spPr bwMode="auto">
            <a:xfrm>
              <a:off x="6146022" y="4696578"/>
              <a:ext cx="3226578" cy="523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21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21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21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21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1400" b="1"/>
                <a:t>100,000 Splice Variants *1.5 Kb</a:t>
              </a:r>
            </a:p>
            <a:p>
              <a:pPr eaLnBrk="1" hangingPunct="1"/>
              <a:r>
                <a:rPr lang="en-US" altLang="en-US" sz="1400" b="1"/>
                <a:t>= 150 Mb</a:t>
              </a:r>
            </a:p>
          </p:txBody>
        </p:sp>
        <p:sp>
          <p:nvSpPr>
            <p:cNvPr id="17430" name="Rectangle 9"/>
            <p:cNvSpPr>
              <a:spLocks noChangeArrowheads="1"/>
            </p:cNvSpPr>
            <p:nvPr/>
          </p:nvSpPr>
          <p:spPr bwMode="auto">
            <a:xfrm>
              <a:off x="6261488" y="2853260"/>
              <a:ext cx="2901861" cy="738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1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21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21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21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21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b="1"/>
                <a:t>Human Drug Targets </a:t>
              </a:r>
            </a:p>
            <a:p>
              <a:pPr eaLnBrk="1" hangingPunct="1"/>
              <a:r>
                <a:rPr lang="en-US" altLang="en-US" b="1"/>
                <a:t>(Proteins)</a:t>
              </a:r>
            </a:p>
          </p:txBody>
        </p:sp>
      </p:grpSp>
      <p:sp>
        <p:nvSpPr>
          <p:cNvPr id="17417" name="Rectangle 10"/>
          <p:cNvSpPr>
            <a:spLocks noChangeArrowheads="1"/>
          </p:cNvSpPr>
          <p:nvPr/>
        </p:nvSpPr>
        <p:spPr bwMode="auto">
          <a:xfrm>
            <a:off x="-76199" y="6553202"/>
            <a:ext cx="2759075" cy="23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5" tIns="40817" rIns="81635" bIns="40817">
            <a:spAutoFit/>
          </a:bodyPr>
          <a:lstStyle>
            <a:lvl1pPr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sz="500">
                <a:hlinkClick r:id="rId7"/>
              </a:rPr>
              <a:t>http://commons.wikimedia.org/wiki/File:1ESR_Human_Monocyte_Chemotactic_Protein-2_01.png</a:t>
            </a:r>
            <a:endParaRPr lang="en-US" altLang="en-US" sz="500"/>
          </a:p>
        </p:txBody>
      </p:sp>
      <p:pic>
        <p:nvPicPr>
          <p:cNvPr id="17418" name="Picture 8" descr="File:Halo genom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463" y="1343027"/>
            <a:ext cx="2271712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 flipV="1">
            <a:off x="2576513" y="2576513"/>
            <a:ext cx="590550" cy="228600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1" name="Rectangle 22"/>
          <p:cNvSpPr>
            <a:spLocks noChangeArrowheads="1"/>
          </p:cNvSpPr>
          <p:nvPr/>
        </p:nvSpPr>
        <p:spPr bwMode="auto">
          <a:xfrm>
            <a:off x="7127878" y="6688139"/>
            <a:ext cx="2092325" cy="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5" tIns="40817" rIns="81635" bIns="40817">
            <a:spAutoFit/>
          </a:bodyPr>
          <a:lstStyle>
            <a:lvl1pPr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sz="500">
                <a:hlinkClick r:id="rId9"/>
              </a:rPr>
              <a:t>http://commons.wikimedia.org/wiki/File:Halo_genome.jpg</a:t>
            </a:r>
            <a:endParaRPr lang="en-US" altLang="en-US" sz="500"/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6096005" y="2576152"/>
            <a:ext cx="590971" cy="228600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604068" y="3627439"/>
            <a:ext cx="0" cy="3683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4" name="TextBox 26"/>
          <p:cNvSpPr txBox="1">
            <a:spLocks noChangeArrowheads="1"/>
          </p:cNvSpPr>
          <p:nvPr/>
        </p:nvSpPr>
        <p:spPr bwMode="auto">
          <a:xfrm>
            <a:off x="2" y="6223002"/>
            <a:ext cx="711489" cy="23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35" tIns="40817" rIns="81635" bIns="40817">
            <a:spAutoFit/>
          </a:bodyPr>
          <a:lstStyle>
            <a:lvl1pPr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chemeClr val="tx2"/>
                </a:solidFill>
              </a:rPr>
              <a:t>Sources: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480831" y="4264694"/>
            <a:ext cx="2315132" cy="1861170"/>
            <a:chOff x="8370278" y="1545698"/>
            <a:chExt cx="8128000" cy="4752037"/>
          </a:xfrm>
        </p:grpSpPr>
        <p:pic>
          <p:nvPicPr>
            <p:cNvPr id="28" name="Picture 6" descr="http://syntheticyeast.org/wp-content/themes/twentyeleven/images/headers/final_copy-2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0278" y="1545698"/>
              <a:ext cx="7495806" cy="21587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>
              <a:off x="8370278" y="3704491"/>
              <a:ext cx="8128000" cy="259324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base"/>
              <a:r>
                <a:rPr lang="en-US" sz="1500" b="1" dirty="0"/>
                <a:t>Synthetic Yeast 2.0 - Building the </a:t>
              </a:r>
              <a:r>
                <a:rPr lang="en-US" sz="1500" b="1" dirty="0" smtClean="0"/>
                <a:t>World's </a:t>
              </a:r>
              <a:r>
                <a:rPr lang="en-US" sz="1500" b="1" dirty="0"/>
                <a:t>F</a:t>
              </a:r>
              <a:r>
                <a:rPr lang="en-US" sz="1500" b="1" dirty="0" smtClean="0"/>
                <a:t>irst </a:t>
              </a:r>
              <a:r>
                <a:rPr lang="en-US" sz="1500" b="1" dirty="0"/>
                <a:t>S</a:t>
              </a:r>
              <a:r>
                <a:rPr lang="en-US" sz="1500" b="1" dirty="0" smtClean="0"/>
                <a:t>ynthetic </a:t>
              </a:r>
              <a:r>
                <a:rPr lang="en-US" sz="1500" b="1" dirty="0"/>
                <a:t>E</a:t>
              </a:r>
              <a:r>
                <a:rPr lang="en-US" sz="1500" b="1" dirty="0" smtClean="0"/>
                <a:t>ukaryotic Genome</a:t>
              </a:r>
              <a:r>
                <a:rPr lang="en-US" sz="1500" b="1" dirty="0"/>
                <a:t> </a:t>
              </a:r>
            </a:p>
          </p:txBody>
        </p:sp>
      </p:grp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31" y="4050270"/>
            <a:ext cx="2658457" cy="2144111"/>
          </a:xfrm>
          <a:prstGeom prst="rect">
            <a:avLst/>
          </a:prstGeom>
          <a:noFill/>
          <a:ln w="9525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2" name="Picture 37" descr="02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172" y="75709"/>
            <a:ext cx="9144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832" y="5626479"/>
            <a:ext cx="996044" cy="528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5" descr="Image result for illumina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5110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18" name="Picture 2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" t="1949" r="846" b="2164"/>
          <a:stretch/>
        </p:blipFill>
        <p:spPr bwMode="auto">
          <a:xfrm>
            <a:off x="210947" y="719454"/>
            <a:ext cx="8844674" cy="60442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30" name="Picture 34" descr="https://encrypted-tbn1.gstatic.com/images?q=tbn:ANd9GcRE0w26ikWnifaEKm3XD7ub_tAW7DsDv_mcO7MHX9HFHSQmf6h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414" y="1766981"/>
            <a:ext cx="991587" cy="99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76074" y="6565762"/>
            <a:ext cx="2136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J. Jacobson – MIT CBA – 5.1.14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29702" name="Picture 6" descr="https://encrypted-tbn2.gstatic.com/images?q=tbn:ANd9GcSLjrCANyfP8gZSf74dBuWA1LRmGISeUZpICzd_m-CtOLlyJ4uU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t="25926" r="50000" b="25000"/>
          <a:stretch/>
        </p:blipFill>
        <p:spPr bwMode="auto">
          <a:xfrm>
            <a:off x="1203960" y="2301240"/>
            <a:ext cx="534022" cy="67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55774" y="1955960"/>
            <a:ext cx="820176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2" name="Picture 16" descr="https://encrypted-tbn2.gstatic.com/images?q=tbn:ANd9GcTVkilCpWDJK69uILm1Xv4j-vZxb2BQ8l3wF-S_I-YLRQvFnn5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58094" y="1700495"/>
            <a:ext cx="1859141" cy="46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14" name="Picture 18" descr="https://encrypted-tbn3.gstatic.com/images?q=tbn:ANd9GcRqcSN1MiJHDu2dLbkHS8It5W8itQRgijyOXaLIA1qclIZIOiE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581" y="1542945"/>
            <a:ext cx="706100" cy="116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 rot="5400000">
            <a:off x="-1121740" y="2427616"/>
            <a:ext cx="3878531" cy="425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3894" y="3126640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1M</a:t>
            </a:r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588175" y="2395120"/>
            <a:ext cx="56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10G</a:t>
            </a:r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724554" y="203133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1T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525577" y="1658075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100T</a:t>
            </a:r>
            <a:endParaRPr lang="en-US" b="1" dirty="0"/>
          </a:p>
        </p:txBody>
      </p:sp>
      <p:pic>
        <p:nvPicPr>
          <p:cNvPr id="42" name="Picture 2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0" t="18124" r="11007"/>
          <a:stretch/>
        </p:blipFill>
        <p:spPr bwMode="auto">
          <a:xfrm>
            <a:off x="4032704" y="706201"/>
            <a:ext cx="593499" cy="486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0" t="18124" r="11007"/>
          <a:stretch/>
        </p:blipFill>
        <p:spPr bwMode="auto">
          <a:xfrm>
            <a:off x="4032704" y="1270082"/>
            <a:ext cx="593499" cy="486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5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0" t="18124" r="11007"/>
          <a:stretch/>
        </p:blipFill>
        <p:spPr bwMode="auto">
          <a:xfrm>
            <a:off x="4017464" y="1849202"/>
            <a:ext cx="593499" cy="486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5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0" t="18124" r="11007"/>
          <a:stretch/>
        </p:blipFill>
        <p:spPr bwMode="auto">
          <a:xfrm>
            <a:off x="4017464" y="2413082"/>
            <a:ext cx="593499" cy="486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4" name="Picture 2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69144" y="1737879"/>
            <a:ext cx="1029611" cy="771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6" name="Picture 30" descr="https://encrypted-tbn1.gstatic.com/images?q=tbn:ANd9GcRHgX2ImDNSzbYoOEr22Gq9LuK-GuQ1wJkCRAl69yDgAwuG_Nw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755" y="1587226"/>
            <a:ext cx="911589" cy="97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8" descr="https://encrypted-tbn3.gstatic.com/images?q=tbn:ANd9GcRqcSN1MiJHDu2dLbkHS8It5W8itQRgijyOXaLIA1qclIZIOiE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8" y="1571386"/>
            <a:ext cx="477499" cy="79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8" descr="https://encrypted-tbn3.gstatic.com/images?q=tbn:ANd9GcRqcSN1MiJHDu2dLbkHS8It5W8itQRgijyOXaLIA1qclIZIOiE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033" y="698390"/>
            <a:ext cx="477499" cy="79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 rot="16200000">
            <a:off x="-489631" y="2382663"/>
            <a:ext cx="168655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Base Pairs</a:t>
            </a:r>
            <a:endParaRPr lang="en-US" sz="28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435773" y="2760880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100M</a:t>
            </a:r>
            <a:endParaRPr lang="en-US" b="1" dirty="0"/>
          </a:p>
        </p:txBody>
      </p:sp>
      <p:pic>
        <p:nvPicPr>
          <p:cNvPr id="29728" name="Picture 32" descr="https://encrypted-tbn1.gstatic.com/images?q=tbn:ANd9GcTd17aOY4F05txkpy59NblZjIh907W0PbLLiGUkDKWY5BCwtWX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342" y="1314333"/>
            <a:ext cx="847262" cy="72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 rot="16200000">
            <a:off x="3019251" y="3572927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~ </a:t>
            </a:r>
            <a:r>
              <a:rPr lang="en-US" dirty="0" smtClean="0">
                <a:solidFill>
                  <a:schemeClr val="bg1"/>
                </a:solidFill>
              </a:rPr>
              <a:t>5</a:t>
            </a:r>
            <a:r>
              <a:rPr lang="en-US" b="1" dirty="0" smtClean="0">
                <a:solidFill>
                  <a:schemeClr val="bg1"/>
                </a:solidFill>
              </a:rPr>
              <a:t>0 </a:t>
            </a:r>
            <a:r>
              <a:rPr lang="en-US" b="1" dirty="0" err="1" smtClean="0">
                <a:solidFill>
                  <a:schemeClr val="bg1"/>
                </a:solidFill>
              </a:rPr>
              <a:t>Mbp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 rot="16200000">
            <a:off x="3680844" y="3565926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~ 250 </a:t>
            </a:r>
            <a:r>
              <a:rPr lang="en-US" b="1" dirty="0" err="1" smtClean="0">
                <a:solidFill>
                  <a:schemeClr val="bg1"/>
                </a:solidFill>
              </a:rPr>
              <a:t>Mbp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 rot="16200000">
            <a:off x="4442393" y="3514418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~ 1.5 </a:t>
            </a:r>
            <a:r>
              <a:rPr lang="en-US" b="1" dirty="0" err="1" smtClean="0">
                <a:solidFill>
                  <a:schemeClr val="bg1"/>
                </a:solidFill>
              </a:rPr>
              <a:t>Gbp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 rot="16200000">
            <a:off x="5145415" y="3506986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~ 1.6 </a:t>
            </a:r>
            <a:r>
              <a:rPr lang="en-US" b="1" dirty="0" err="1" smtClean="0">
                <a:solidFill>
                  <a:schemeClr val="bg1"/>
                </a:solidFill>
              </a:rPr>
              <a:t>Gbp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 rot="16200000">
            <a:off x="5836395" y="3506986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~ 3.2 </a:t>
            </a:r>
            <a:r>
              <a:rPr lang="en-US" b="1" dirty="0" err="1" smtClean="0">
                <a:solidFill>
                  <a:schemeClr val="bg1"/>
                </a:solidFill>
              </a:rPr>
              <a:t>Gbp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 rot="16200000">
            <a:off x="6504303" y="3462593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159.8 </a:t>
            </a:r>
            <a:r>
              <a:rPr lang="en-US" b="1" dirty="0" err="1" smtClean="0">
                <a:solidFill>
                  <a:schemeClr val="bg1"/>
                </a:solidFill>
              </a:rPr>
              <a:t>Gbp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 rot="16200000">
            <a:off x="7250098" y="3447353"/>
            <a:ext cx="115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~ 200 </a:t>
            </a:r>
            <a:r>
              <a:rPr lang="en-US" b="1" dirty="0" err="1" smtClean="0">
                <a:solidFill>
                  <a:schemeClr val="bg1"/>
                </a:solidFill>
              </a:rPr>
              <a:t>Gbp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 rot="16200000">
            <a:off x="7284540" y="2665757"/>
            <a:ext cx="2454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10000000000 </a:t>
            </a:r>
            <a:r>
              <a:rPr lang="en-US" b="1" dirty="0" smtClean="0">
                <a:solidFill>
                  <a:schemeClr val="bg1"/>
                </a:solidFill>
              </a:rPr>
              <a:t>G Transistors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 rot="16200000">
            <a:off x="2410599" y="3549079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97 </a:t>
            </a:r>
            <a:r>
              <a:rPr lang="en-US" b="1" dirty="0" err="1" smtClean="0">
                <a:solidFill>
                  <a:schemeClr val="bg1"/>
                </a:solidFill>
              </a:rPr>
              <a:t>Mbp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 rot="16200000">
            <a:off x="920982" y="3845157"/>
            <a:ext cx="109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~1-13 Mb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59" y="-22139"/>
            <a:ext cx="80104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Scale Factors in DNA Synthesis &amp; Applications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0" y="39689"/>
            <a:ext cx="9144000" cy="63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43" tIns="40821" rIns="81643" bIns="40821">
            <a:spAutoFit/>
          </a:bodyPr>
          <a:lstStyle>
            <a:lvl1pPr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r>
              <a:rPr lang="en-US" altLang="en-US" sz="3600" b="1" dirty="0" smtClean="0">
                <a:solidFill>
                  <a:schemeClr val="tx1"/>
                </a:solidFill>
                <a:latin typeface="+mn-lt"/>
              </a:rPr>
              <a:t>Next Generation (Chip Based) DNA Synthesis</a:t>
            </a:r>
            <a:endParaRPr lang="en-US" altLang="en-US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3" name="TextBox 62"/>
          <p:cNvSpPr txBox="1"/>
          <p:nvPr/>
        </p:nvSpPr>
        <p:spPr>
          <a:xfrm rot="16200000">
            <a:off x="1610617" y="3702374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12.2 </a:t>
            </a:r>
            <a:r>
              <a:rPr lang="en-US" b="1" dirty="0" err="1" smtClean="0">
                <a:solidFill>
                  <a:schemeClr val="bg1"/>
                </a:solidFill>
              </a:rPr>
              <a:t>Mbp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686" y="5968461"/>
            <a:ext cx="917117" cy="878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6" name="Picture 2" descr="Gen9 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8" y="5981679"/>
            <a:ext cx="1111250" cy="78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59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raw.githubusercontent.com/lmmx/shots/master/2015/May/Illinois-BioE416-Illumina-polon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21536"/>
            <a:ext cx="9142412" cy="694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1588" y="27298"/>
            <a:ext cx="9144000" cy="6059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51430" tIns="25716" rIns="51430" bIns="25716">
            <a:spAutoFit/>
          </a:bodyPr>
          <a:lstStyle>
            <a:lvl1pPr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r>
              <a:rPr lang="en-US" altLang="en-US" sz="3600" b="1" dirty="0" smtClean="0"/>
              <a:t>Next Generation Sequencing</a:t>
            </a:r>
            <a:endParaRPr lang="en-US" altLang="en-US" sz="3600" b="1" dirty="0"/>
          </a:p>
        </p:txBody>
      </p:sp>
      <p:sp>
        <p:nvSpPr>
          <p:cNvPr id="2" name="Rectangle 1"/>
          <p:cNvSpPr/>
          <p:nvPr/>
        </p:nvSpPr>
        <p:spPr>
          <a:xfrm>
            <a:off x="1588" y="6396335"/>
            <a:ext cx="2045576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800" dirty="0"/>
              <a:t>https://raw.githubusercontent.com/lmmx/shots/master/2015/May/Illinois-BioE416-Illumina-polonies.jpg</a:t>
            </a:r>
          </a:p>
        </p:txBody>
      </p:sp>
    </p:spTree>
    <p:extLst>
      <p:ext uri="{BB962C8B-B14F-4D97-AF65-F5344CB8AC3E}">
        <p14:creationId xmlns:p14="http://schemas.microsoft.com/office/powerpoint/2010/main" val="14540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32700" y="1600202"/>
            <a:ext cx="2501900" cy="17557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9459" name="Rectangle 11"/>
          <p:cNvSpPr>
            <a:spLocks noChangeArrowheads="1"/>
          </p:cNvSpPr>
          <p:nvPr/>
        </p:nvSpPr>
        <p:spPr bwMode="auto">
          <a:xfrm>
            <a:off x="0" y="14731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2"/>
                </a:solidFill>
                <a:cs typeface="Times" pitchFamily="18" charset="0"/>
              </a:rPr>
              <a:t>Silicon</a:t>
            </a:r>
            <a:endParaRPr lang="en-US" sz="4800" b="1" dirty="0">
              <a:solidFill>
                <a:schemeClr val="tx2"/>
              </a:solidFill>
              <a:cs typeface="Times" pitchFamily="18" charset="0"/>
            </a:endParaRPr>
          </a:p>
        </p:txBody>
      </p:sp>
      <p:sp>
        <p:nvSpPr>
          <p:cNvPr id="19460" name="Rectangle 12"/>
          <p:cNvSpPr>
            <a:spLocks noChangeArrowheads="1"/>
          </p:cNvSpPr>
          <p:nvPr/>
        </p:nvSpPr>
        <p:spPr bwMode="auto">
          <a:xfrm>
            <a:off x="-76200" y="6557545"/>
            <a:ext cx="81533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800" dirty="0">
                <a:latin typeface="Helvetica" pitchFamily="34" charset="0"/>
                <a:cs typeface="Helvetica" pitchFamily="34" charset="0"/>
                <a:hlinkClick r:id="rId3"/>
              </a:rPr>
              <a:t>http://</a:t>
            </a:r>
            <a:r>
              <a:rPr lang="en-US" sz="800" dirty="0" smtClean="0">
                <a:latin typeface="Helvetica" pitchFamily="34" charset="0"/>
                <a:cs typeface="Helvetica" pitchFamily="34" charset="0"/>
                <a:hlinkClick r:id="rId3"/>
              </a:rPr>
              <a:t>www.national.com/company/pressroom/gallery/graphics/full_sized/06_rgb.jpg</a:t>
            </a:r>
            <a:r>
              <a:rPr lang="en-US" sz="8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en-US" sz="800" dirty="0" smtClean="0">
                <a:latin typeface="Helvetica" pitchFamily="34" charset="0"/>
                <a:cs typeface="Helvetica" pitchFamily="34" charset="0"/>
                <a:hlinkClick r:id="rId4"/>
              </a:rPr>
              <a:t>http</a:t>
            </a:r>
            <a:r>
              <a:rPr lang="en-US" sz="800" dirty="0">
                <a:latin typeface="Helvetica" pitchFamily="34" charset="0"/>
                <a:cs typeface="Helvetica" pitchFamily="34" charset="0"/>
                <a:hlinkClick r:id="rId4"/>
              </a:rPr>
              <a:t>://</a:t>
            </a:r>
            <a:r>
              <a:rPr lang="en-US" sz="800" dirty="0" smtClean="0">
                <a:latin typeface="Helvetica" pitchFamily="34" charset="0"/>
                <a:cs typeface="Helvetica" pitchFamily="34" charset="0"/>
                <a:hlinkClick r:id="rId4"/>
              </a:rPr>
              <a:t>commons.wikimedia.org/wiki/File:InternalIntegratedCircuit2.JPG</a:t>
            </a:r>
            <a:r>
              <a:rPr lang="en-US" sz="800" dirty="0" smtClean="0">
                <a:latin typeface="Helvetica" pitchFamily="34" charset="0"/>
                <a:cs typeface="Helvetica" pitchFamily="34" charset="0"/>
              </a:rPr>
              <a:t> http</a:t>
            </a:r>
            <a:r>
              <a:rPr lang="en-US" sz="800" dirty="0">
                <a:latin typeface="Helvetica" pitchFamily="34" charset="0"/>
                <a:cs typeface="Helvetica" pitchFamily="34" charset="0"/>
              </a:rPr>
              <a:t>://en.labs.wikimedia.org/wiki/File:64-bit_lookahead_carry_unit.svg </a:t>
            </a:r>
          </a:p>
        </p:txBody>
      </p:sp>
      <p:pic>
        <p:nvPicPr>
          <p:cNvPr id="19461" name="Picture 26" descr="File:InternalIntegratedCircuit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8415" y="4067177"/>
            <a:ext cx="2047875" cy="18002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462" name="Picture 28" descr="File:64-bit lookahead carry unit.sv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32700" y="1603375"/>
            <a:ext cx="2501900" cy="1752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463" name="Picture 34" descr="06_rg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67313" y="1600202"/>
            <a:ext cx="1790700" cy="17700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464" name="Text Box 35"/>
          <p:cNvSpPr txBox="1">
            <a:spLocks noChangeArrowheads="1"/>
          </p:cNvSpPr>
          <p:nvPr/>
        </p:nvSpPr>
        <p:spPr bwMode="auto">
          <a:xfrm>
            <a:off x="1460552" y="3331400"/>
            <a:ext cx="28135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latin typeface="Helvetica" pitchFamily="34" charset="0"/>
                <a:cs typeface="Helvetica" pitchFamily="34" charset="0"/>
              </a:rPr>
              <a:t>From Schematic Design</a:t>
            </a:r>
          </a:p>
        </p:txBody>
      </p:sp>
      <p:sp>
        <p:nvSpPr>
          <p:cNvPr id="19465" name="Text Box 36"/>
          <p:cNvSpPr txBox="1">
            <a:spLocks noChangeArrowheads="1"/>
          </p:cNvSpPr>
          <p:nvPr/>
        </p:nvSpPr>
        <p:spPr bwMode="auto">
          <a:xfrm>
            <a:off x="5602288" y="3389313"/>
            <a:ext cx="9241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Helvetica" pitchFamily="34" charset="0"/>
                <a:cs typeface="Helvetica" pitchFamily="34" charset="0"/>
              </a:rPr>
              <a:t>To Fab</a:t>
            </a:r>
          </a:p>
        </p:txBody>
      </p:sp>
      <p:sp>
        <p:nvSpPr>
          <p:cNvPr id="19466" name="Rectangle 37"/>
          <p:cNvSpPr>
            <a:spLocks noChangeArrowheads="1"/>
          </p:cNvSpPr>
          <p:nvPr/>
        </p:nvSpPr>
        <p:spPr bwMode="auto">
          <a:xfrm>
            <a:off x="5155440" y="5916007"/>
            <a:ext cx="20100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latin typeface="Helvetica" pitchFamily="34" charset="0"/>
                <a:cs typeface="Helvetica" pitchFamily="34" charset="0"/>
              </a:rPr>
              <a:t>To Working Chip</a:t>
            </a:r>
          </a:p>
        </p:txBody>
      </p:sp>
      <p:sp>
        <p:nvSpPr>
          <p:cNvPr id="19467" name="Line 14"/>
          <p:cNvSpPr>
            <a:spLocks noChangeShapeType="1"/>
          </p:cNvSpPr>
          <p:nvPr/>
        </p:nvSpPr>
        <p:spPr bwMode="auto">
          <a:xfrm>
            <a:off x="4343900" y="2511425"/>
            <a:ext cx="5969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9468" name="Line 15"/>
          <p:cNvSpPr>
            <a:spLocks noChangeShapeType="1"/>
          </p:cNvSpPr>
          <p:nvPr/>
        </p:nvSpPr>
        <p:spPr bwMode="auto">
          <a:xfrm flipH="1">
            <a:off x="4147450" y="4972844"/>
            <a:ext cx="6477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7410" name="Picture 2" descr="https://encrypted-tbn2.google.com/images?q=tbn:ANd9GcSnjfMtbS77vqp_aoalRX4GsSFXIelGI1U3lEljWBrWp98F-mIXw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7" y="3810001"/>
            <a:ext cx="2066925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Line 14"/>
          <p:cNvSpPr>
            <a:spLocks noChangeShapeType="1"/>
          </p:cNvSpPr>
          <p:nvPr/>
        </p:nvSpPr>
        <p:spPr bwMode="auto">
          <a:xfrm>
            <a:off x="6553056" y="3505202"/>
            <a:ext cx="0" cy="4603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9" name="Rectangle 37"/>
          <p:cNvSpPr>
            <a:spLocks noChangeArrowheads="1"/>
          </p:cNvSpPr>
          <p:nvPr/>
        </p:nvSpPr>
        <p:spPr bwMode="auto">
          <a:xfrm>
            <a:off x="2123273" y="6024081"/>
            <a:ext cx="13858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 smtClean="0">
                <a:latin typeface="Helvetica" pitchFamily="34" charset="0"/>
                <a:cs typeface="Helvetica" pitchFamily="34" charset="0"/>
              </a:rPr>
              <a:t>To Product</a:t>
            </a:r>
            <a:endParaRPr lang="en-US" sz="1800" b="1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0" name="Oval 22"/>
          <p:cNvSpPr>
            <a:spLocks noChangeArrowheads="1"/>
          </p:cNvSpPr>
          <p:nvPr/>
        </p:nvSpPr>
        <p:spPr bwMode="auto">
          <a:xfrm>
            <a:off x="7123082" y="1174717"/>
            <a:ext cx="328613" cy="446636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7150483" y="1149232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800" b="1" dirty="0" smtClean="0"/>
              <a:t>2</a:t>
            </a:r>
            <a:endParaRPr lang="en-US" sz="18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7294189" y="3685753"/>
            <a:ext cx="328613" cy="472121"/>
            <a:chOff x="7294188" y="2764315"/>
            <a:chExt cx="328613" cy="354091"/>
          </a:xfrm>
        </p:grpSpPr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7294188" y="2783429"/>
              <a:ext cx="328613" cy="33497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 Box 23"/>
            <p:cNvSpPr txBox="1">
              <a:spLocks noChangeArrowheads="1"/>
            </p:cNvSpPr>
            <p:nvPr/>
          </p:nvSpPr>
          <p:spPr bwMode="auto">
            <a:xfrm>
              <a:off x="7321590" y="2764315"/>
              <a:ext cx="30008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9pPr>
            </a:lstStyle>
            <a:p>
              <a:r>
                <a:rPr lang="en-US" sz="1800" b="1" dirty="0" smtClean="0"/>
                <a:t>3</a:t>
              </a:r>
              <a:endParaRPr lang="en-US" sz="1800" b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911867" y="3728253"/>
            <a:ext cx="328613" cy="485373"/>
            <a:chOff x="3911866" y="2796190"/>
            <a:chExt cx="328613" cy="364030"/>
          </a:xfrm>
        </p:grpSpPr>
        <p:sp>
          <p:nvSpPr>
            <p:cNvPr id="26" name="Oval 22"/>
            <p:cNvSpPr>
              <a:spLocks noChangeArrowheads="1"/>
            </p:cNvSpPr>
            <p:nvPr/>
          </p:nvSpPr>
          <p:spPr bwMode="auto">
            <a:xfrm>
              <a:off x="3911866" y="2825243"/>
              <a:ext cx="328613" cy="33497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23"/>
            <p:cNvSpPr txBox="1">
              <a:spLocks noChangeArrowheads="1"/>
            </p:cNvSpPr>
            <p:nvPr/>
          </p:nvSpPr>
          <p:spPr bwMode="auto">
            <a:xfrm>
              <a:off x="3929329" y="2796190"/>
              <a:ext cx="30008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9pPr>
            </a:lstStyle>
            <a:p>
              <a:r>
                <a:rPr lang="en-US" sz="1800" b="1" dirty="0" smtClean="0"/>
                <a:t>4</a:t>
              </a:r>
              <a:endParaRPr lang="en-US" sz="1800" b="1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238903" y="1163326"/>
            <a:ext cx="328613" cy="472121"/>
            <a:chOff x="4238902" y="872494"/>
            <a:chExt cx="328613" cy="354091"/>
          </a:xfrm>
        </p:grpSpPr>
        <p:sp>
          <p:nvSpPr>
            <p:cNvPr id="29" name="Oval 22"/>
            <p:cNvSpPr>
              <a:spLocks noChangeArrowheads="1"/>
            </p:cNvSpPr>
            <p:nvPr/>
          </p:nvSpPr>
          <p:spPr bwMode="auto">
            <a:xfrm>
              <a:off x="4238902" y="891608"/>
              <a:ext cx="328613" cy="33497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Text Box 23"/>
            <p:cNvSpPr txBox="1">
              <a:spLocks noChangeArrowheads="1"/>
            </p:cNvSpPr>
            <p:nvPr/>
          </p:nvSpPr>
          <p:spPr bwMode="auto">
            <a:xfrm>
              <a:off x="4266304" y="872494"/>
              <a:ext cx="30008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9pPr>
            </a:lstStyle>
            <a:p>
              <a:r>
                <a:rPr lang="en-US" sz="1800" b="1" dirty="0" smtClean="0"/>
                <a:t>1</a:t>
              </a:r>
              <a:endParaRPr lang="en-US" sz="1800" b="1" dirty="0"/>
            </a:p>
          </p:txBody>
        </p:sp>
      </p:grpSp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180" y="5981227"/>
            <a:ext cx="917117" cy="878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420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9039</TotalTime>
  <Words>911</Words>
  <Application>Microsoft Office PowerPoint</Application>
  <PresentationFormat>On-screen Show (4:3)</PresentationFormat>
  <Paragraphs>265</Paragraphs>
  <Slides>32</Slides>
  <Notes>11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Office Theme</vt:lpstr>
      <vt:lpstr>Bitmap Image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Up to 1M Oligos/Chip 50 Mbp  for ~ $1K (instead of ~$1M)</vt:lpstr>
      <vt:lpstr>PowerPoint Presentation</vt:lpstr>
      <vt:lpstr>~ 1M Oligos/Chip</vt:lpstr>
      <vt:lpstr>PowerPoint Presentation</vt:lpstr>
      <vt:lpstr>Error Correcting Gene Synthesis</vt:lpstr>
      <vt:lpstr>Error Reduction: GFP Gene synthesis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</dc:creator>
  <cp:lastModifiedBy>Joe</cp:lastModifiedBy>
  <cp:revision>233</cp:revision>
  <dcterms:created xsi:type="dcterms:W3CDTF">2013-03-05T16:31:54Z</dcterms:created>
  <dcterms:modified xsi:type="dcterms:W3CDTF">2015-09-16T03:43:00Z</dcterms:modified>
</cp:coreProperties>
</file>